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7" r:id="rId2"/>
    <p:sldId id="346" r:id="rId3"/>
    <p:sldId id="347" r:id="rId4"/>
    <p:sldId id="266" r:id="rId5"/>
    <p:sldId id="348" r:id="rId6"/>
    <p:sldId id="275" r:id="rId7"/>
    <p:sldId id="277" r:id="rId8"/>
    <p:sldId id="292" r:id="rId9"/>
    <p:sldId id="293" r:id="rId10"/>
    <p:sldId id="294" r:id="rId11"/>
    <p:sldId id="296" r:id="rId12"/>
    <p:sldId id="297" r:id="rId13"/>
    <p:sldId id="298" r:id="rId14"/>
    <p:sldId id="349" r:id="rId15"/>
    <p:sldId id="278" r:id="rId16"/>
    <p:sldId id="335" r:id="rId17"/>
    <p:sldId id="334" r:id="rId18"/>
    <p:sldId id="336" r:id="rId19"/>
    <p:sldId id="338" r:id="rId20"/>
    <p:sldId id="339" r:id="rId21"/>
    <p:sldId id="340" r:id="rId22"/>
    <p:sldId id="341" r:id="rId23"/>
    <p:sldId id="342" r:id="rId24"/>
    <p:sldId id="343" r:id="rId25"/>
    <p:sldId id="344" r:id="rId26"/>
    <p:sldId id="345" r:id="rId27"/>
    <p:sldId id="352" r:id="rId28"/>
    <p:sldId id="353" r:id="rId29"/>
    <p:sldId id="308" r:id="rId30"/>
    <p:sldId id="309" r:id="rId31"/>
    <p:sldId id="310" r:id="rId32"/>
    <p:sldId id="282" r:id="rId33"/>
    <p:sldId id="313" r:id="rId34"/>
    <p:sldId id="314" r:id="rId35"/>
    <p:sldId id="315" r:id="rId36"/>
    <p:sldId id="316" r:id="rId37"/>
    <p:sldId id="317" r:id="rId38"/>
    <p:sldId id="318" r:id="rId39"/>
    <p:sldId id="319" r:id="rId40"/>
    <p:sldId id="320" r:id="rId41"/>
    <p:sldId id="283" r:id="rId42"/>
    <p:sldId id="350" r:id="rId43"/>
    <p:sldId id="321" r:id="rId44"/>
    <p:sldId id="284" r:id="rId45"/>
    <p:sldId id="322" r:id="rId46"/>
    <p:sldId id="285" r:id="rId47"/>
    <p:sldId id="324" r:id="rId48"/>
    <p:sldId id="325" r:id="rId49"/>
    <p:sldId id="323" r:id="rId50"/>
    <p:sldId id="331" r:id="rId51"/>
    <p:sldId id="326" r:id="rId52"/>
    <p:sldId id="333" r:id="rId53"/>
    <p:sldId id="351" r:id="rId54"/>
    <p:sldId id="287" r:id="rId55"/>
    <p:sldId id="330" r:id="rId56"/>
    <p:sldId id="354" r:id="rId57"/>
    <p:sldId id="301" r:id="rId58"/>
    <p:sldId id="355" r:id="rId59"/>
    <p:sldId id="328" r:id="rId60"/>
    <p:sldId id="329" r:id="rId61"/>
    <p:sldId id="302" r:id="rId62"/>
    <p:sldId id="356" r:id="rId63"/>
    <p:sldId id="269"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67" autoAdjust="0"/>
  </p:normalViewPr>
  <p:slideViewPr>
    <p:cSldViewPr snapToGrid="0">
      <p:cViewPr varScale="1">
        <p:scale>
          <a:sx n="62" d="100"/>
          <a:sy n="62" d="100"/>
        </p:scale>
        <p:origin x="205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D4A6C3-1E47-6A41-0D42-BA0C8B6E8B9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33616FC2-B953-363A-7CBF-84AF3804320E}"/>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C0F802E-223E-488F-AD08-F38BCDB53EB4}" type="datetime1">
              <a:rPr lang="en-US" sz="1200" b="0" i="0" u="none" strike="noStrike" kern="1200" cap="none" spc="0" baseline="0">
                <a:solidFill>
                  <a:srgbClr val="000000"/>
                </a:solidFill>
                <a:uFillTx/>
                <a:latin typeface="Calibri"/>
              </a:rPr>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t>5/19/2025</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D3084829-6F0E-A7BD-EC75-A1C20C890A9A}"/>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FE774500-F02F-7C4A-6CA3-390907A952CC}"/>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6DC729F-A4C2-4F38-BD99-AA28B0047AA8}"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021343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4C6D4-A27E-2FF5-CA53-E6ED3321DEB4}"/>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B3630589-8EA8-F389-8B1B-EB0D8F35CE2A}"/>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03348519-1786-4194-B150-C71F1B9ADD7B}" type="datetime1">
              <a:rPr lang="en-US"/>
              <a:pPr lvl="0"/>
              <a:t>5/19/2025</a:t>
            </a:fld>
            <a:endParaRPr lang="en-US"/>
          </a:p>
        </p:txBody>
      </p:sp>
      <p:sp>
        <p:nvSpPr>
          <p:cNvPr id="4" name="Slide Image Placeholder 3">
            <a:extLst>
              <a:ext uri="{FF2B5EF4-FFF2-40B4-BE49-F238E27FC236}">
                <a16:creationId xmlns:a16="http://schemas.microsoft.com/office/drawing/2014/main" id="{E726FA3E-2263-CDE3-7312-C9E8A403D18D}"/>
              </a:ext>
            </a:extLst>
          </p:cNvPr>
          <p:cNvSpPr>
            <a:spLocks noGrp="1" noRot="1" noChangeAspect="1"/>
          </p:cNvSpPr>
          <p:nvPr>
            <p:ph type="sldImg" idx="2"/>
          </p:nvPr>
        </p:nvSpPr>
        <p:spPr>
          <a:xfrm>
            <a:off x="1371600" y="1143000"/>
            <a:ext cx="41148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F52860DA-EC8B-BED9-76EC-A60027BA356B}"/>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1796C4F-E4EC-1CEF-092D-5D1212B3855D}"/>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5EF23CC2-47D8-43F1-65FC-FAE8191B174D}"/>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BA4DCCA8-89C6-4208-B868-B249D7D78FB2}" type="slidenum">
              <a:t>‹#›</a:t>
            </a:fld>
            <a:endParaRPr lang="en-US"/>
          </a:p>
        </p:txBody>
      </p:sp>
    </p:spTree>
    <p:extLst>
      <p:ext uri="{BB962C8B-B14F-4D97-AF65-F5344CB8AC3E}">
        <p14:creationId xmlns:p14="http://schemas.microsoft.com/office/powerpoint/2010/main" val="3357674752"/>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50204-FA09-DDAC-2E2E-AADF1CF7285E}"/>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355AF7E-C380-26D7-A1F2-6D0E49A7C431}"/>
              </a:ext>
            </a:extLst>
          </p:cNvPr>
          <p:cNvSpPr txBox="1">
            <a:spLocks noGrp="1"/>
          </p:cNvSpPr>
          <p:nvPr>
            <p:ph type="body" sz="quarter" idx="1"/>
          </p:nvPr>
        </p:nvSpPr>
        <p:spPr/>
        <p:txBody>
          <a:bodyPr/>
          <a:lstStyle/>
          <a:p>
            <a:r>
              <a:rPr lang="en-US"/>
              <a:t>- Xem </a:t>
            </a:r>
            <a:r>
              <a:rPr lang="vi-VN"/>
              <a:t>lại phần tokenize câu văn: bằng word level hay sub-word level tokenize?  word level </a:t>
            </a:r>
            <a:endParaRPr lang="en-US"/>
          </a:p>
        </p:txBody>
      </p:sp>
      <p:sp>
        <p:nvSpPr>
          <p:cNvPr id="4" name="Slide Number Placeholder 3">
            <a:extLst>
              <a:ext uri="{FF2B5EF4-FFF2-40B4-BE49-F238E27FC236}">
                <a16:creationId xmlns:a16="http://schemas.microsoft.com/office/drawing/2014/main" id="{D1EC815B-C769-E0D8-4F5C-58A4E4A622C1}"/>
              </a:ext>
            </a:extLst>
          </p:cNvPr>
          <p:cNvSpPr txBox="1">
            <a:spLocks noGrp="1"/>
          </p:cNvSpPr>
          <p:nvPr>
            <p:ph type="sldNum" sz="quarter" idx="8"/>
          </p:nvPr>
        </p:nvSpPr>
        <p:spPr/>
        <p:txBody>
          <a:bodyPr/>
          <a:lstStyle/>
          <a:p>
            <a:pPr lvl="0"/>
            <a:fld id="{B2A286AA-C3EC-45E0-B510-A7EC7CA585F0}" type="slidenum">
              <a:t>8</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lvl="0"/>
            <a:fld id="{BA4DCCA8-89C6-4208-B868-B249D7D78FB2}" type="slidenum">
              <a:rPr lang="en-US" smtClean="0"/>
              <a:t>25</a:t>
            </a:fld>
            <a:endParaRPr lang="en-US"/>
          </a:p>
        </p:txBody>
      </p:sp>
    </p:spTree>
    <p:extLst>
      <p:ext uri="{BB962C8B-B14F-4D97-AF65-F5344CB8AC3E}">
        <p14:creationId xmlns:p14="http://schemas.microsoft.com/office/powerpoint/2010/main" val="1948567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vi-VN" dirty="0"/>
                  <a:t>Sử dụng gì để tối ưu hàm mất mát: SGD, Coordinate Descent(lilinear), ...</a:t>
                </a:r>
              </a:p>
              <a:p>
                <a:pPr marL="171450" indent="-171450">
                  <a:buFontTx/>
                  <a:buChar char="-"/>
                </a:pPr>
                <a:r>
                  <a:rPr lang="vi-VN" dirty="0"/>
                  <a:t>Cái nghiệm tối ưu của hàm loss này là khi nào: Khi mà y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r>
                          <a:rPr lang="en-US" b="0" i="1" smtClean="0">
                            <a:latin typeface="Cambria Math" panose="02040503050406030204" pitchFamily="18" charset="0"/>
                          </a:rPr>
                          <m:t> </m:t>
                        </m:r>
                      </m:e>
                    </m:acc>
                    <m:r>
                      <a:rPr lang="vi-VN" b="0" i="1" smtClean="0">
                        <a:latin typeface="Cambria Math" panose="02040503050406030204" pitchFamily="18" charset="0"/>
                      </a:rPr>
                      <m:t> </m:t>
                    </m:r>
                    <m:r>
                      <m:rPr>
                        <m:sty m:val="p"/>
                      </m:rPr>
                      <a:rPr lang="vi-VN" b="0" i="1" smtClean="0">
                        <a:latin typeface="Cambria Math" panose="02040503050406030204" pitchFamily="18" charset="0"/>
                      </a:rPr>
                      <m:t>t</m:t>
                    </m:r>
                    <m:r>
                      <a:rPr lang="vi-VN" b="0" i="1" smtClean="0">
                        <a:latin typeface="Cambria Math" panose="02040503050406030204" pitchFamily="18" charset="0"/>
                      </a:rPr>
                      <m:t>ứ</m:t>
                    </m:r>
                    <m:r>
                      <m:rPr>
                        <m:sty m:val="p"/>
                      </m:rPr>
                      <a:rPr lang="vi-VN" b="0" i="1" smtClean="0">
                        <a:latin typeface="Cambria Math" panose="02040503050406030204" pitchFamily="18" charset="0"/>
                      </a:rPr>
                      <m:t>c</m:t>
                    </m:r>
                  </m:oMath>
                </a14:m>
                <a:r>
                  <a:rPr lang="vi-VN" dirty="0"/>
                  <a:t> Loss = 0</a:t>
                </a:r>
                <a:endParaRPr lang="en-US" dirty="0"/>
              </a:p>
              <a:p>
                <a:pPr marL="171450" indent="-171450">
                  <a:buFontTx/>
                  <a:buChar char="-"/>
                </a:pPr>
                <a:r>
                  <a:rPr lang="en-US" dirty="0"/>
                  <a:t>Cross-entropy:</a:t>
                </a:r>
                <a:r>
                  <a:rPr lang="vi-VN" dirty="0"/>
                  <a:t> là một hàm mất mát để đo lường sự khác biệt giữa phân phối xác suất dự đoán và thực tế</a:t>
                </a:r>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vi-VN"/>
                  <a:t>Sử dụng gì để tối ưu hàm mất mát: SGD, optimizer: Adam, ...</a:t>
                </a:r>
              </a:p>
              <a:p>
                <a:pPr marL="171450" indent="-171450">
                  <a:buFontTx/>
                  <a:buChar char="-"/>
                </a:pPr>
                <a:r>
                  <a:rPr lang="vi-VN"/>
                  <a:t>Cái nghiệm tối ưu của hàm loss này là khi nào: Khi mà y = </a:t>
                </a:r>
                <a:r>
                  <a:rPr lang="en-US" b="0" i="0">
                    <a:latin typeface="Cambria Math" panose="02040503050406030204" pitchFamily="18" charset="0"/>
                  </a:rPr>
                  <a:t>(𝑦 ) ̂</a:t>
                </a:r>
                <a:endParaRPr lang="en-US"/>
              </a:p>
              <a:p>
                <a:pPr marL="171450" indent="-171450">
                  <a:buFontTx/>
                  <a:buChar char="-"/>
                </a:pPr>
                <a:r>
                  <a:rPr lang="en-US"/>
                  <a:t>Cross-entropy: </a:t>
                </a:r>
              </a:p>
            </p:txBody>
          </p:sp>
        </mc:Fallback>
      </mc:AlternateContent>
      <p:sp>
        <p:nvSpPr>
          <p:cNvPr id="4" name="Slide Number Placeholder 3"/>
          <p:cNvSpPr>
            <a:spLocks noGrp="1"/>
          </p:cNvSpPr>
          <p:nvPr>
            <p:ph type="sldNum" sz="quarter" idx="5"/>
          </p:nvPr>
        </p:nvSpPr>
        <p:spPr/>
        <p:txBody>
          <a:bodyPr/>
          <a:lstStyle/>
          <a:p>
            <a:pPr lvl="0"/>
            <a:fld id="{BA4DCCA8-89C6-4208-B868-B249D7D78FB2}" type="slidenum">
              <a:rPr lang="en-US" smtClean="0"/>
              <a:t>26</a:t>
            </a:fld>
            <a:endParaRPr lang="en-US"/>
          </a:p>
        </p:txBody>
      </p:sp>
    </p:spTree>
    <p:extLst>
      <p:ext uri="{BB962C8B-B14F-4D97-AF65-F5344CB8AC3E}">
        <p14:creationId xmlns:p14="http://schemas.microsoft.com/office/powerpoint/2010/main" val="274007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BA4DCCA8-89C6-4208-B868-B249D7D78FB2}" type="slidenum">
              <a:rPr lang="en-US" smtClean="0"/>
              <a:t>28</a:t>
            </a:fld>
            <a:endParaRPr lang="en-US"/>
          </a:p>
        </p:txBody>
      </p:sp>
    </p:spTree>
    <p:extLst>
      <p:ext uri="{BB962C8B-B14F-4D97-AF65-F5344CB8AC3E}">
        <p14:creationId xmlns:p14="http://schemas.microsoft.com/office/powerpoint/2010/main" val="1904104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a:t>Cần sửa, tóm gọn lại. </a:t>
            </a:r>
            <a:endParaRPr lang="en-US"/>
          </a:p>
        </p:txBody>
      </p:sp>
      <p:sp>
        <p:nvSpPr>
          <p:cNvPr id="4" name="Slide Number Placeholder 3"/>
          <p:cNvSpPr>
            <a:spLocks noGrp="1"/>
          </p:cNvSpPr>
          <p:nvPr>
            <p:ph type="sldNum" sz="quarter" idx="5"/>
          </p:nvPr>
        </p:nvSpPr>
        <p:spPr/>
        <p:txBody>
          <a:bodyPr/>
          <a:lstStyle/>
          <a:p>
            <a:pPr lvl="0"/>
            <a:fld id="{BA4DCCA8-89C6-4208-B868-B249D7D78FB2}" type="slidenum">
              <a:rPr lang="en-US" smtClean="0"/>
              <a:t>34</a:t>
            </a:fld>
            <a:endParaRPr lang="en-US"/>
          </a:p>
        </p:txBody>
      </p:sp>
    </p:spTree>
    <p:extLst>
      <p:ext uri="{BB962C8B-B14F-4D97-AF65-F5344CB8AC3E}">
        <p14:creationId xmlns:p14="http://schemas.microsoft.com/office/powerpoint/2010/main" val="2523950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vi-VN" dirty="0"/>
              <a:t>Ý tưởng chung của DT. Cây CART (1 cách phù hợp để tối ưu cây quyết định với dữ liệu liên tục) (ID3 là tối ưu cây quyết định với dữ liệu rời rạc/ categorical) </a:t>
            </a:r>
          </a:p>
          <a:p>
            <a:pPr marL="171450" indent="-171450">
              <a:buFontTx/>
              <a:buChar char="-"/>
            </a:pPr>
            <a:r>
              <a:rPr lang="vi-VN" dirty="0"/>
              <a:t>Chọn node sử dụng Gini Impurity -&gt; Các bước tối ưu CART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lvl="0"/>
            <a:fld id="{BA4DCCA8-89C6-4208-B868-B249D7D78FB2}" type="slidenum">
              <a:rPr lang="en-US" smtClean="0"/>
              <a:t>35</a:t>
            </a:fld>
            <a:endParaRPr lang="en-US"/>
          </a:p>
        </p:txBody>
      </p:sp>
    </p:spTree>
    <p:extLst>
      <p:ext uri="{BB962C8B-B14F-4D97-AF65-F5344CB8AC3E}">
        <p14:creationId xmlns:p14="http://schemas.microsoft.com/office/powerpoint/2010/main" val="3636004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a:t>Điều kiện dừng:</a:t>
            </a:r>
            <a:r>
              <a:rPr lang="en-US" dirty="0"/>
              <a:t> </a:t>
            </a:r>
            <a:r>
              <a:rPr lang="en-US" dirty="0" err="1"/>
              <a:t>đạt</a:t>
            </a:r>
            <a:r>
              <a:rPr lang="en-US" dirty="0"/>
              <a:t> max depth, impurity </a:t>
            </a:r>
            <a:r>
              <a:rPr lang="vi-VN" dirty="0"/>
              <a:t>= </a:t>
            </a:r>
            <a:r>
              <a:rPr lang="en-US" dirty="0"/>
              <a:t>0, </a:t>
            </a:r>
            <a:r>
              <a:rPr lang="en-US" dirty="0" err="1"/>
              <a:t>số</a:t>
            </a:r>
            <a:r>
              <a:rPr lang="en-US" dirty="0"/>
              <a:t> </a:t>
            </a:r>
            <a:r>
              <a:rPr lang="en-US" dirty="0" err="1"/>
              <a:t>mẫu</a:t>
            </a:r>
            <a:r>
              <a:rPr lang="en-US" dirty="0"/>
              <a:t> </a:t>
            </a:r>
            <a:r>
              <a:rPr lang="en-US" dirty="0" err="1"/>
              <a:t>quá</a:t>
            </a:r>
            <a:r>
              <a:rPr lang="en-US" dirty="0"/>
              <a:t> </a:t>
            </a:r>
            <a:r>
              <a:rPr lang="en-US" dirty="0" err="1"/>
              <a:t>ít</a:t>
            </a:r>
            <a:r>
              <a:rPr lang="en-US" dirty="0"/>
              <a:t>.</a:t>
            </a:r>
          </a:p>
        </p:txBody>
      </p:sp>
      <p:sp>
        <p:nvSpPr>
          <p:cNvPr id="4" name="Slide Number Placeholder 3"/>
          <p:cNvSpPr>
            <a:spLocks noGrp="1"/>
          </p:cNvSpPr>
          <p:nvPr>
            <p:ph type="sldNum" sz="quarter" idx="5"/>
          </p:nvPr>
        </p:nvSpPr>
        <p:spPr/>
        <p:txBody>
          <a:bodyPr/>
          <a:lstStyle/>
          <a:p>
            <a:pPr lvl="0"/>
            <a:fld id="{BA4DCCA8-89C6-4208-B868-B249D7D78FB2}" type="slidenum">
              <a:rPr lang="en-US" smtClean="0"/>
              <a:t>37</a:t>
            </a:fld>
            <a:endParaRPr lang="en-US"/>
          </a:p>
        </p:txBody>
      </p:sp>
    </p:spTree>
    <p:extLst>
      <p:ext uri="{BB962C8B-B14F-4D97-AF65-F5344CB8AC3E}">
        <p14:creationId xmlns:p14="http://schemas.microsoft.com/office/powerpoint/2010/main" val="337808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vi-VN" dirty="0"/>
              <a:t>Bagging: Giả sử lúc đầu có n samples dữ liệu, nhưng với một cây, thì mình chỉ sử dụng 1 lượng trong đó (VD n/2 samples, 2n/3 samples, n/5 ... cho một cây). Lẫy mẫu có trùng lặp. </a:t>
            </a:r>
          </a:p>
          <a:p>
            <a:pPr marL="171450" indent="-171450">
              <a:buFontTx/>
              <a:buChar char="-"/>
            </a:pPr>
            <a:r>
              <a:rPr lang="vi-VN" dirty="0"/>
              <a:t>Chọn ngẫu nhiên thuộc tính: 1 câu -&gt; 1 vector d chiều: d thuộc tính (x0 , x1,,...x_d). Chọn 1 nhóm các thuộc tính (vd: d/2, d/3 thuộc tính cho một cây). Sau khi có nhóm này thì việc tối ưu 1 cây, quay trở về với tối ưu cây quyết định (CART, Gini impurity)</a:t>
            </a:r>
          </a:p>
        </p:txBody>
      </p:sp>
      <p:sp>
        <p:nvSpPr>
          <p:cNvPr id="4" name="Slide Number Placeholder 3"/>
          <p:cNvSpPr>
            <a:spLocks noGrp="1"/>
          </p:cNvSpPr>
          <p:nvPr>
            <p:ph type="sldNum" sz="quarter" idx="5"/>
          </p:nvPr>
        </p:nvSpPr>
        <p:spPr/>
        <p:txBody>
          <a:bodyPr/>
          <a:lstStyle/>
          <a:p>
            <a:pPr lvl="0"/>
            <a:fld id="{BA4DCCA8-89C6-4208-B868-B249D7D78FB2}" type="slidenum">
              <a:rPr lang="en-US" smtClean="0"/>
              <a:t>39</a:t>
            </a:fld>
            <a:endParaRPr lang="en-US"/>
          </a:p>
        </p:txBody>
      </p:sp>
    </p:spTree>
    <p:extLst>
      <p:ext uri="{BB962C8B-B14F-4D97-AF65-F5344CB8AC3E}">
        <p14:creationId xmlns:p14="http://schemas.microsoft.com/office/powerpoint/2010/main" val="415729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a:t>Sau khi áp dụng các kỹ thuật tiền xử lý văn bản như chuẩn hóa chữ, loại bỏ dấu câu, chuẩn hóa khoảng trắng, loại bỏ từ dừng, từ ngắn và token số, chúng em tiến hành huấn luyện các mô hình trên bộ dữ liệu gốc (SST-2) và các phiên bản mở rộng của nó thông qua ba phương pháp tăng cường dữ liệu: </a:t>
            </a:r>
          </a:p>
          <a:p>
            <a:pPr marL="285750" indent="-285750">
              <a:buAutoNum type="romanLcParenBoth"/>
            </a:pPr>
            <a:r>
              <a:rPr lang="vi-VN"/>
              <a:t>EDA (Easy Data Augmentation)– gồm hoán vị, chèn từ, thay từ đồng nghĩa; </a:t>
            </a:r>
          </a:p>
          <a:p>
            <a:pPr marL="285750" indent="-285750">
              <a:buAutoNum type="romanLcParenBoth"/>
            </a:pPr>
            <a:r>
              <a:rPr lang="vi-VN"/>
              <a:t>EDA kết hợp biểu diễn từ (embedding)– dùng biểu diễn từ học được để thay thế từ ngữ trong câu; </a:t>
            </a:r>
          </a:p>
          <a:p>
            <a:pPr marL="285750" indent="-285750">
              <a:buAutoNum type="romanLcParenBoth"/>
            </a:pPr>
            <a:r>
              <a:rPr lang="vi-VN"/>
              <a:t>EDA kết hợp WordNet– thay từ đồng nghĩa dựa trên WordNet để đảm bảo tính ngữ nghĩa hơn. </a:t>
            </a:r>
          </a:p>
          <a:p>
            <a:pPr marL="0" indent="0">
              <a:buNone/>
            </a:pPr>
            <a:endParaRPr lang="vi-VN"/>
          </a:p>
          <a:p>
            <a:pPr marL="0" indent="0">
              <a:buNone/>
            </a:pPr>
            <a:r>
              <a:rPr lang="vi-VN"/>
              <a:t>Chúng em huấn luyện lại toàn bộ các mô hình với từng phiên bản dữ liệu để đánh giá ảnh hưởng của từng phương pháp tăng cường. Các mô hình được đánh giá trên bốn tiêu chí: accuracy, precision, recall, và F1-score. </a:t>
            </a:r>
          </a:p>
          <a:p>
            <a:pPr marL="0" indent="0">
              <a:buNone/>
            </a:pPr>
            <a:endParaRPr lang="vi-VN"/>
          </a:p>
          <a:p>
            <a:pPr marL="0" indent="0">
              <a:buNone/>
            </a:pPr>
            <a:r>
              <a:rPr lang="vi-VN"/>
              <a:t>Nhìn chung, các kỹ thuật tăng cường dữ liệu giúp cải thiện hiệu suất của hầu hết mô hình, đặc biệt rõ rệt đối với các mô hình học sâu như ANN, RNN, và LSTM. </a:t>
            </a:r>
          </a:p>
          <a:p>
            <a:pPr marL="0" indent="0">
              <a:buNone/>
            </a:pPr>
            <a:endParaRPr lang="vi-VN"/>
          </a:p>
          <a:p>
            <a:pPr marL="0" indent="0">
              <a:buNone/>
            </a:pPr>
            <a:r>
              <a:rPr lang="vi-VN"/>
              <a:t>Ví dụ, với mô hình LSTM sử dụng embedding học sẵn, F1-score tăng từ 0.8272 (gốc) lên 0.84856 (EDA), và cao nhất ở mức 0.84605 (EDA + WordNet). Với mô hình RNN, điểm F1 tăng từ 0.8381 (gốc) lên 0.8539 (EDA + WordNet). Các mô hình đơn giản hơn như Naive Bayes, Logistic 49 Regression, hoặc SVM cũng có cải thiện nhưng không đáng kể. Ngoài ra, chúng em quan sát thấy rằng: (1) EDA kết hợp WordNet là phương pháp hiệu quả nhất trên nhiều mô hình, thể hiện qua điểm F1 cao và ổn định; (2) Các mô hình tổng hợp như ensemble của ANN-RNN-LSTM cho kết quả tốt nhất với F1-score lên đến 0.8232 (EDA + WordNet); (3) Một số mô hình như KNN và KMeans không thể hiện hiệu suất tốt sau các kỹ thuật tăng cường dữ liệu, thậm chí còn có xu hướng giảm hiệu suất.</a:t>
            </a:r>
            <a:endParaRPr lang="en-US"/>
          </a:p>
        </p:txBody>
      </p:sp>
      <p:sp>
        <p:nvSpPr>
          <p:cNvPr id="4" name="Slide Number Placeholder 3"/>
          <p:cNvSpPr>
            <a:spLocks noGrp="1"/>
          </p:cNvSpPr>
          <p:nvPr>
            <p:ph type="sldNum" sz="quarter" idx="5"/>
          </p:nvPr>
        </p:nvSpPr>
        <p:spPr/>
        <p:txBody>
          <a:bodyPr/>
          <a:lstStyle/>
          <a:p>
            <a:pPr lvl="0"/>
            <a:fld id="{BA4DCCA8-89C6-4208-B868-B249D7D78FB2}" type="slidenum">
              <a:rPr lang="en-US" smtClean="0"/>
              <a:t>56</a:t>
            </a:fld>
            <a:endParaRPr lang="en-US"/>
          </a:p>
        </p:txBody>
      </p:sp>
    </p:spTree>
    <p:extLst>
      <p:ext uri="{BB962C8B-B14F-4D97-AF65-F5344CB8AC3E}">
        <p14:creationId xmlns:p14="http://schemas.microsoft.com/office/powerpoint/2010/main" val="2607638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vi-VN" dirty="0"/>
              <a:t>Nhìn chung, các mô hình sử dụng pretrained embedding cho ta performance cao hơn so với những mô hình sử dụng embedding được khởi tạo ngẫu nhiên, ở trên cả 4 metrics </a:t>
            </a:r>
          </a:p>
          <a:p>
            <a:pPr marL="171450" indent="-171450">
              <a:buFontTx/>
              <a:buChar char="-"/>
            </a:pPr>
            <a:r>
              <a:rPr lang="vi-VN" dirty="0"/>
              <a:t>Ensemble learning cho ta mô hình tốt nhất ở recall, đánh đổi lại bằng việc có precision thấp hơn hẳn so với các mô hình còn lại (do False Positive khá cao)</a:t>
            </a:r>
          </a:p>
          <a:p>
            <a:pPr marL="171450" indent="-171450">
              <a:buFontTx/>
              <a:buChar char="-"/>
            </a:pPr>
            <a:r>
              <a:rPr lang="vi-VN" dirty="0"/>
              <a:t>ANN với random embedding cho ta hiệu suất nổi bật so với RNN và LSTM với random embedding </a:t>
            </a:r>
          </a:p>
          <a:p>
            <a:pPr marL="171450" indent="-171450">
              <a:buFontTx/>
              <a:buChar char="-"/>
            </a:pPr>
            <a:r>
              <a:rPr lang="vi-VN" dirty="0"/>
              <a:t>Trong khi sử dụng pretrained embedding thì RNN là model cho hiệu suất ổn định ở cae 4 metrics </a:t>
            </a:r>
            <a:endParaRPr lang="en-US" dirty="0"/>
          </a:p>
        </p:txBody>
      </p:sp>
      <p:sp>
        <p:nvSpPr>
          <p:cNvPr id="4" name="Slide Number Placeholder 3"/>
          <p:cNvSpPr>
            <a:spLocks noGrp="1"/>
          </p:cNvSpPr>
          <p:nvPr>
            <p:ph type="sldNum" sz="quarter" idx="5"/>
          </p:nvPr>
        </p:nvSpPr>
        <p:spPr/>
        <p:txBody>
          <a:bodyPr/>
          <a:lstStyle/>
          <a:p>
            <a:pPr lvl="0"/>
            <a:fld id="{BA4DCCA8-89C6-4208-B868-B249D7D78FB2}" type="slidenum">
              <a:rPr lang="en-US" smtClean="0"/>
              <a:t>57</a:t>
            </a:fld>
            <a:endParaRPr lang="en-US"/>
          </a:p>
        </p:txBody>
      </p:sp>
    </p:spTree>
    <p:extLst>
      <p:ext uri="{BB962C8B-B14F-4D97-AF65-F5344CB8AC3E}">
        <p14:creationId xmlns:p14="http://schemas.microsoft.com/office/powerpoint/2010/main" val="659107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a:t>- Tương tự dữ liệu gốc</a:t>
            </a:r>
            <a:endParaRPr lang="en-US" dirty="0"/>
          </a:p>
        </p:txBody>
      </p:sp>
      <p:sp>
        <p:nvSpPr>
          <p:cNvPr id="4" name="Slide Number Placeholder 3"/>
          <p:cNvSpPr>
            <a:spLocks noGrp="1"/>
          </p:cNvSpPr>
          <p:nvPr>
            <p:ph type="sldNum" sz="quarter" idx="5"/>
          </p:nvPr>
        </p:nvSpPr>
        <p:spPr/>
        <p:txBody>
          <a:bodyPr/>
          <a:lstStyle/>
          <a:p>
            <a:pPr lvl="0"/>
            <a:fld id="{BA4DCCA8-89C6-4208-B868-B249D7D78FB2}" type="slidenum">
              <a:rPr lang="en-US" smtClean="0"/>
              <a:t>58</a:t>
            </a:fld>
            <a:endParaRPr lang="en-US"/>
          </a:p>
        </p:txBody>
      </p:sp>
    </p:spTree>
    <p:extLst>
      <p:ext uri="{BB962C8B-B14F-4D97-AF65-F5344CB8AC3E}">
        <p14:creationId xmlns:p14="http://schemas.microsoft.com/office/powerpoint/2010/main" val="375216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vi-VN" dirty="0"/>
              <a:t>-</a:t>
            </a:r>
            <a:r>
              <a:rPr lang="vi-VN" b="1" dirty="0">
                <a:solidFill>
                  <a:srgbClr val="FF0000"/>
                </a:solidFill>
              </a:rPr>
              <a:t> embedding </a:t>
            </a:r>
            <a:r>
              <a:rPr lang="vi-VN" dirty="0"/>
              <a:t>(pretrained model: glove weight, initialize randomly: mạng nơ ron thì có weight, nhưng chưa được train, nên weight được khởi tạo randomly )</a:t>
            </a:r>
            <a:endParaRPr lang="en-US" dirty="0"/>
          </a:p>
          <a:p>
            <a:pPr marL="0" indent="0">
              <a:buFontTx/>
              <a:buNone/>
            </a:pPr>
            <a:r>
              <a:rPr lang="vi-VN" b="1" dirty="0"/>
              <a:t>- </a:t>
            </a:r>
            <a:r>
              <a:rPr lang="vi-VN" b="1" dirty="0">
                <a:solidFill>
                  <a:srgbClr val="FF0000"/>
                </a:solidFill>
              </a:rPr>
              <a:t>TF-</a:t>
            </a:r>
            <a:r>
              <a:rPr lang="en-US" b="1" dirty="0">
                <a:solidFill>
                  <a:srgbClr val="FF0000"/>
                </a:solidFill>
              </a:rPr>
              <a:t>IDF </a:t>
            </a:r>
          </a:p>
          <a:p>
            <a:pPr marL="0" indent="0">
              <a:buFontTx/>
              <a:buNone/>
            </a:pPr>
            <a:r>
              <a:rPr lang="en-US" dirty="0"/>
              <a:t>+ </a:t>
            </a:r>
            <a:r>
              <a:rPr lang="en-US" b="1" dirty="0"/>
              <a:t>TF</a:t>
            </a:r>
            <a:r>
              <a:rPr lang="en-US" dirty="0"/>
              <a:t>: </a:t>
            </a:r>
            <a:r>
              <a:rPr lang="vi-VN" dirty="0"/>
              <a:t>tần suất xuất hiện của từ = (số lần xuất hiện từ đó trong văn bản)/(tổng số từ trong văn bản)</a:t>
            </a:r>
          </a:p>
          <a:p>
            <a:pPr marL="0" indent="0">
              <a:buFontTx/>
              <a:buNone/>
            </a:pPr>
            <a:r>
              <a:rPr lang="vi-VN" dirty="0"/>
              <a:t>+ </a:t>
            </a:r>
            <a:r>
              <a:rPr lang="vi-VN" b="1" dirty="0"/>
              <a:t>IDF: </a:t>
            </a:r>
            <a:r>
              <a:rPr lang="vi-VN" dirty="0"/>
              <a:t>độ hiếm của từ = log(tổng số văn bản/số văn bản chứa từ đó) =&gt; xuất hiện nhiều thì IDF thấp và ngược lại</a:t>
            </a:r>
          </a:p>
          <a:p>
            <a:pPr marL="0" indent="0">
              <a:buFontTx/>
              <a:buNone/>
            </a:pPr>
            <a:r>
              <a:rPr lang="vi-VN" dirty="0"/>
              <a:t>Tại sao dùng TF-IDF: TF sẽ tập trung vào token xuất hiện nhiều trong câu + IDF: giảm nhiễu từ  những token phổ biến</a:t>
            </a:r>
          </a:p>
        </p:txBody>
      </p:sp>
      <p:sp>
        <p:nvSpPr>
          <p:cNvPr id="4" name="Slide Number Placeholder 3"/>
          <p:cNvSpPr>
            <a:spLocks noGrp="1"/>
          </p:cNvSpPr>
          <p:nvPr>
            <p:ph type="sldNum" sz="quarter" idx="5"/>
          </p:nvPr>
        </p:nvSpPr>
        <p:spPr/>
        <p:txBody>
          <a:bodyPr/>
          <a:lstStyle/>
          <a:p>
            <a:pPr lvl="0"/>
            <a:fld id="{BA4DCCA8-89C6-4208-B868-B249D7D78FB2}" type="slidenum">
              <a:rPr lang="en-US" smtClean="0"/>
              <a:t>10</a:t>
            </a:fld>
            <a:endParaRPr lang="en-US"/>
          </a:p>
        </p:txBody>
      </p:sp>
    </p:spTree>
    <p:extLst>
      <p:ext uri="{BB962C8B-B14F-4D97-AF65-F5344CB8AC3E}">
        <p14:creationId xmlns:p14="http://schemas.microsoft.com/office/powerpoint/2010/main" val="3613702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a:t> Nhìn chung:</a:t>
            </a:r>
          </a:p>
          <a:p>
            <a:r>
              <a:rPr lang="vi-VN" dirty="0"/>
              <a:t>– Các mô hình có hiệu suất tốt nhất về F1-score trên toàn bộ dữ liệu là LogisticRegression, SVM, và Bernoulli Naive Bayes.</a:t>
            </a:r>
          </a:p>
          <a:p>
            <a:endParaRPr lang="vi-VN" dirty="0"/>
          </a:p>
          <a:p>
            <a:r>
              <a:rPr lang="vi-VN" dirty="0"/>
              <a:t>– Logistic Regression duy trì hiệu suất cao và ổn định trên mọi bộ dữ liệu, đặcbiệt F1-score luôn quanh mức 0.81.</a:t>
            </a:r>
          </a:p>
          <a:p>
            <a:endParaRPr lang="vi-VN" dirty="0"/>
          </a:p>
          <a:p>
            <a:r>
              <a:rPr lang="vi-VN" dirty="0"/>
              <a:t>– SVM có recall cao nhất (đến 0.8559 với EDA), tuy nhiên precision thấp hơn cácmô hình khác, dẫn đến F1 giảm nhẹ khi thêm embedding/wordnet.</a:t>
            </a:r>
          </a:p>
          <a:p>
            <a:endParaRPr lang="vi-VN" dirty="0"/>
          </a:p>
          <a:p>
            <a:r>
              <a:rPr lang="vi-VN" dirty="0"/>
              <a:t>• Hiệu ứng tăng cường dữ liệu:– Đa số mô hình không cải thiện rõ ràng khi áp dụng embedding hoặc WordNet –ví dụ như Random Forest và Decision Tree không tăng đáng kể.</a:t>
            </a:r>
          </a:p>
          <a:p>
            <a:endParaRPr lang="vi-VN" dirty="0"/>
          </a:p>
          <a:p>
            <a:r>
              <a:rPr lang="vi-VN" dirty="0"/>
              <a:t>– Một số mô hình bị suy giảm nhẹ khi có thêm embedding (như SVM và KNN),có thể do tăng cường làm tăng nhiễu cho mô hình không học sâu.</a:t>
            </a:r>
          </a:p>
          <a:p>
            <a:endParaRPr lang="vi-VN" dirty="0"/>
          </a:p>
          <a:p>
            <a:r>
              <a:rPr lang="vi-VN" dirty="0"/>
              <a:t>– Các mô hình như Naive Bayes lại hoạt động ổn định hơn khi có dữ liệu tăngcường – điều này hợp lý vì mô hình này phụ thuộc phân phối xác suất từ dữ liệuđầu vào.</a:t>
            </a:r>
          </a:p>
          <a:p>
            <a:endParaRPr lang="vi-VN" dirty="0"/>
          </a:p>
          <a:p>
            <a:r>
              <a:rPr lang="vi-VN" dirty="0"/>
              <a:t>• So sánh theo từng metric:– Precision cao nhất: Random Forest (0.7964 gốc), Logistic Regression (0.7737sau tăng cường).– Recall cao nhất: Logistic Regression (0.8604), Multinomial NB (0.8626).54</a:t>
            </a:r>
          </a:p>
          <a:p>
            <a:endParaRPr lang="vi-VN" dirty="0"/>
          </a:p>
          <a:p>
            <a:r>
              <a:rPr lang="vi-VN" dirty="0"/>
              <a:t>Kết luận: Tăng cường dữ liệu có lợi với một số mô hình (như Logistic Regression),nhưng không phải tất cả. Việc chọn mô hình phù hợp với phương pháp tăng cường là rấtquan trọng để đạt hiệu quả tối ưu.</a:t>
            </a:r>
            <a:endParaRPr lang="en-US" dirty="0"/>
          </a:p>
        </p:txBody>
      </p:sp>
      <p:sp>
        <p:nvSpPr>
          <p:cNvPr id="4" name="Slide Number Placeholder 3"/>
          <p:cNvSpPr>
            <a:spLocks noGrp="1"/>
          </p:cNvSpPr>
          <p:nvPr>
            <p:ph type="sldNum" sz="quarter" idx="5"/>
          </p:nvPr>
        </p:nvSpPr>
        <p:spPr/>
        <p:txBody>
          <a:bodyPr/>
          <a:lstStyle/>
          <a:p>
            <a:pPr lvl="0"/>
            <a:fld id="{BA4DCCA8-89C6-4208-B868-B249D7D78FB2}" type="slidenum">
              <a:rPr lang="en-US" smtClean="0"/>
              <a:t>61</a:t>
            </a:fld>
            <a:endParaRPr lang="en-US"/>
          </a:p>
        </p:txBody>
      </p:sp>
    </p:spTree>
    <p:extLst>
      <p:ext uri="{BB962C8B-B14F-4D97-AF65-F5344CB8AC3E}">
        <p14:creationId xmlns:p14="http://schemas.microsoft.com/office/powerpoint/2010/main" val="2908143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E184A-5D0D-3F57-99A0-D100A18B6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8C7F7C-DB07-DBD5-36A2-3364BCE74433}"/>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3346111B-1735-FD8A-741B-C4839CAF0DFB}"/>
              </a:ext>
            </a:extLst>
          </p:cNvPr>
          <p:cNvSpPr>
            <a:spLocks noGrp="1"/>
          </p:cNvSpPr>
          <p:nvPr>
            <p:ph type="body" idx="1"/>
          </p:nvPr>
        </p:nvSpPr>
        <p:spPr/>
        <p:txBody>
          <a:bodyPr/>
          <a:lstStyle/>
          <a:p>
            <a:r>
              <a:rPr lang="vi-VN" dirty="0"/>
              <a:t> Nhìn chung:</a:t>
            </a:r>
          </a:p>
          <a:p>
            <a:r>
              <a:rPr lang="vi-VN" dirty="0"/>
              <a:t>– Các mô hình có hiệu suất tốt nhất về F1-score trên toàn bộ dữ liệu là LogisticRegression, SVM, và Bernoulli Naive Bayes.</a:t>
            </a:r>
          </a:p>
          <a:p>
            <a:endParaRPr lang="vi-VN" dirty="0"/>
          </a:p>
          <a:p>
            <a:r>
              <a:rPr lang="vi-VN" dirty="0"/>
              <a:t>– Logistic Regression duy trì hiệu suất cao và ổn định trên mọi bộ dữ liệu, đặcbiệt F1-score luôn quanh mức 0.81.</a:t>
            </a:r>
          </a:p>
          <a:p>
            <a:endParaRPr lang="vi-VN" dirty="0"/>
          </a:p>
          <a:p>
            <a:r>
              <a:rPr lang="vi-VN" dirty="0"/>
              <a:t>– SVM có recall cao nhất (đến 0.8559 với EDA), tuy nhiên precision thấp hơn cácmô hình khác, dẫn đến F1 giảm nhẹ khi thêm embedding/wordnet.</a:t>
            </a:r>
          </a:p>
          <a:p>
            <a:endParaRPr lang="vi-VN" dirty="0"/>
          </a:p>
          <a:p>
            <a:r>
              <a:rPr lang="vi-VN" dirty="0"/>
              <a:t>• Hiệu ứng tăng cường dữ liệu:– Đa số mô hình không cải thiện rõ ràng khi áp dụng embedding hoặc WordNet –ví dụ như Random Forest và Decision Tree không tăng đáng kể.</a:t>
            </a:r>
          </a:p>
          <a:p>
            <a:endParaRPr lang="vi-VN" dirty="0"/>
          </a:p>
          <a:p>
            <a:r>
              <a:rPr lang="vi-VN" dirty="0"/>
              <a:t>– Một số mô hình bị suy giảm nhẹ khi có thêm embedding (như SVM và KNN),có thể do tăng cường làm tăng nhiễu cho mô hình không học sâu.</a:t>
            </a:r>
          </a:p>
          <a:p>
            <a:endParaRPr lang="vi-VN" dirty="0"/>
          </a:p>
          <a:p>
            <a:r>
              <a:rPr lang="vi-VN" dirty="0"/>
              <a:t>– Các mô hình như Naive Bayes lại hoạt động ổn định hơn khi có dữ liệu tăngcường – điều này hợp lý vì mô hình này phụ thuộc phân phối xác suất từ dữ liệuđầu vào.</a:t>
            </a:r>
          </a:p>
          <a:p>
            <a:endParaRPr lang="vi-VN" dirty="0"/>
          </a:p>
          <a:p>
            <a:r>
              <a:rPr lang="vi-VN" dirty="0"/>
              <a:t>• So sánh theo từng metric:– Precision cao nhất: Random Forest (0.7964 gốc), Logistic Regression (0.7737sau tăng cường).– Recall cao nhất: Logistic Regression (0.8604), Multinomial NB (0.8626).54</a:t>
            </a:r>
          </a:p>
          <a:p>
            <a:endParaRPr lang="vi-VN" dirty="0"/>
          </a:p>
          <a:p>
            <a:r>
              <a:rPr lang="vi-VN" dirty="0"/>
              <a:t>Kết luận: Tăng cường dữ liệu có lợi với một số mô hình (như Logistic Regression),nhưng không phải tất cả. Việc chọn mô hình phù hợp với phương pháp tăng cường là rấtquan trọng để đạt hiệu quả tối ưu.</a:t>
            </a:r>
            <a:endParaRPr lang="en-US" dirty="0"/>
          </a:p>
        </p:txBody>
      </p:sp>
      <p:sp>
        <p:nvSpPr>
          <p:cNvPr id="4" name="Slide Number Placeholder 3">
            <a:extLst>
              <a:ext uri="{FF2B5EF4-FFF2-40B4-BE49-F238E27FC236}">
                <a16:creationId xmlns:a16="http://schemas.microsoft.com/office/drawing/2014/main" id="{2B9BB7C5-C0EB-10D5-6D6C-03FB18BF563E}"/>
              </a:ext>
            </a:extLst>
          </p:cNvPr>
          <p:cNvSpPr>
            <a:spLocks noGrp="1"/>
          </p:cNvSpPr>
          <p:nvPr>
            <p:ph type="sldNum" sz="quarter" idx="5"/>
          </p:nvPr>
        </p:nvSpPr>
        <p:spPr/>
        <p:txBody>
          <a:bodyPr/>
          <a:lstStyle/>
          <a:p>
            <a:pPr lvl="0"/>
            <a:fld id="{BA4DCCA8-89C6-4208-B868-B249D7D78FB2}" type="slidenum">
              <a:rPr lang="en-US" smtClean="0"/>
              <a:t>62</a:t>
            </a:fld>
            <a:endParaRPr lang="en-US"/>
          </a:p>
        </p:txBody>
      </p:sp>
    </p:spTree>
    <p:extLst>
      <p:ext uri="{BB962C8B-B14F-4D97-AF65-F5344CB8AC3E}">
        <p14:creationId xmlns:p14="http://schemas.microsoft.com/office/powerpoint/2010/main" val="3237338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a:t>- </a:t>
            </a:r>
            <a:endParaRPr lang="en-US"/>
          </a:p>
        </p:txBody>
      </p:sp>
      <p:sp>
        <p:nvSpPr>
          <p:cNvPr id="4" name="Slide Number Placeholder 3"/>
          <p:cNvSpPr>
            <a:spLocks noGrp="1"/>
          </p:cNvSpPr>
          <p:nvPr>
            <p:ph type="sldNum" sz="quarter" idx="5"/>
          </p:nvPr>
        </p:nvSpPr>
        <p:spPr/>
        <p:txBody>
          <a:bodyPr/>
          <a:lstStyle/>
          <a:p>
            <a:pPr lvl="0"/>
            <a:fld id="{BA4DCCA8-89C6-4208-B868-B249D7D78FB2}" type="slidenum">
              <a:rPr lang="en-US" smtClean="0"/>
              <a:t>11</a:t>
            </a:fld>
            <a:endParaRPr lang="en-US"/>
          </a:p>
        </p:txBody>
      </p:sp>
    </p:spTree>
    <p:extLst>
      <p:ext uri="{BB962C8B-B14F-4D97-AF65-F5344CB8AC3E}">
        <p14:creationId xmlns:p14="http://schemas.microsoft.com/office/powerpoint/2010/main" val="3024090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vi-VN"/>
              <a:t>Khoảng cách cosine</a:t>
            </a:r>
          </a:p>
          <a:p>
            <a:pPr marL="171450" indent="-171450">
              <a:buFontTx/>
              <a:buChar char="-"/>
            </a:pPr>
            <a:r>
              <a:rPr lang="vi-VN"/>
              <a:t>Tokenize các câu -&gt; Vectorize các từ -&gt; sử dụng độ đo cosine để tìm các từ có embedding gần với từ gốc -&gt; Thay thế từ gốc </a:t>
            </a:r>
          </a:p>
        </p:txBody>
      </p:sp>
      <p:sp>
        <p:nvSpPr>
          <p:cNvPr id="4" name="Slide Number Placeholder 3"/>
          <p:cNvSpPr>
            <a:spLocks noGrp="1"/>
          </p:cNvSpPr>
          <p:nvPr>
            <p:ph type="sldNum" sz="quarter" idx="5"/>
          </p:nvPr>
        </p:nvSpPr>
        <p:spPr/>
        <p:txBody>
          <a:bodyPr/>
          <a:lstStyle/>
          <a:p>
            <a:pPr lvl="0"/>
            <a:fld id="{BA4DCCA8-89C6-4208-B868-B249D7D78FB2}" type="slidenum">
              <a:rPr lang="en-US" smtClean="0"/>
              <a:t>13</a:t>
            </a:fld>
            <a:endParaRPr lang="en-US"/>
          </a:p>
        </p:txBody>
      </p:sp>
    </p:spTree>
    <p:extLst>
      <p:ext uri="{BB962C8B-B14F-4D97-AF65-F5344CB8AC3E}">
        <p14:creationId xmlns:p14="http://schemas.microsoft.com/office/powerpoint/2010/main" val="3198248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vi-VN"/>
              <a:t>Từ thư viện nào: Scikit-learn, </a:t>
            </a:r>
          </a:p>
          <a:p>
            <a:pPr marL="171450" indent="-171450">
              <a:buFontTx/>
              <a:buChar char="-"/>
            </a:pPr>
            <a:r>
              <a:rPr lang="vi-VN"/>
              <a:t>Khởi tạo hyperparameter: K</a:t>
            </a:r>
          </a:p>
          <a:p>
            <a:pPr marL="628650" lvl="1" indent="-171450">
              <a:buFontTx/>
              <a:buChar char="-"/>
            </a:pPr>
            <a:r>
              <a:rPr lang="vi-VN"/>
              <a:t>Đánh giá đơn giản các K: </a:t>
            </a:r>
            <a:r>
              <a:rPr lang="vi-VN" b="1"/>
              <a:t>Thử từng k </a:t>
            </a:r>
          </a:p>
          <a:p>
            <a:pPr marL="628650" lvl="1" indent="-171450">
              <a:buFontTx/>
              <a:buChar char="-"/>
            </a:pPr>
            <a:r>
              <a:rPr lang="vi-VN" b="1"/>
              <a:t>Elbone</a:t>
            </a:r>
            <a:r>
              <a:rPr lang="vi-VN"/>
              <a:t> </a:t>
            </a:r>
          </a:p>
          <a:p>
            <a:pPr marL="628650" lvl="1" indent="-171450">
              <a:buFontTx/>
              <a:buChar char="-"/>
            </a:pPr>
            <a:r>
              <a:rPr lang="vi-VN"/>
              <a:t>gridsearch: lâu, optuna (gradient của performance ở trên hyperparams) </a:t>
            </a:r>
          </a:p>
          <a:p>
            <a:pPr marL="628650" lvl="1" indent="-171450">
              <a:buFontTx/>
              <a:buChar char="-"/>
            </a:pPr>
            <a:r>
              <a:rPr lang="vi-VN"/>
              <a:t>Cách đánh giá: Hold-out, K-folds </a:t>
            </a:r>
          </a:p>
        </p:txBody>
      </p:sp>
      <p:sp>
        <p:nvSpPr>
          <p:cNvPr id="4" name="Slide Number Placeholder 3"/>
          <p:cNvSpPr>
            <a:spLocks noGrp="1"/>
          </p:cNvSpPr>
          <p:nvPr>
            <p:ph type="sldNum" sz="quarter" idx="5"/>
          </p:nvPr>
        </p:nvSpPr>
        <p:spPr/>
        <p:txBody>
          <a:bodyPr/>
          <a:lstStyle/>
          <a:p>
            <a:pPr lvl="0"/>
            <a:fld id="{BA4DCCA8-89C6-4208-B868-B249D7D78FB2}" type="slidenum">
              <a:rPr lang="en-US" smtClean="0"/>
              <a:t>15</a:t>
            </a:fld>
            <a:endParaRPr lang="en-US"/>
          </a:p>
        </p:txBody>
      </p:sp>
    </p:spTree>
    <p:extLst>
      <p:ext uri="{BB962C8B-B14F-4D97-AF65-F5344CB8AC3E}">
        <p14:creationId xmlns:p14="http://schemas.microsoft.com/office/powerpoint/2010/main" val="5085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BA4DCCA8-89C6-4208-B868-B249D7D78FB2}" type="slidenum">
              <a:rPr lang="en-US" smtClean="0"/>
              <a:t>16</a:t>
            </a:fld>
            <a:endParaRPr lang="en-US"/>
          </a:p>
        </p:txBody>
      </p:sp>
    </p:spTree>
    <p:extLst>
      <p:ext uri="{BB962C8B-B14F-4D97-AF65-F5344CB8AC3E}">
        <p14:creationId xmlns:p14="http://schemas.microsoft.com/office/powerpoint/2010/main" val="297477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a:t>Hard margin: Hoạt động tốt với dữ liệu phân biệt tuyến tính, nhưng trong thực tế thường có nhiễu hoặc dữ liệu không được phân tách hoàn toàn. Sử dụng soft margin linh hoạt hơn</a:t>
            </a:r>
            <a:endParaRPr lang="en-US" dirty="0"/>
          </a:p>
        </p:txBody>
      </p:sp>
      <p:sp>
        <p:nvSpPr>
          <p:cNvPr id="4" name="Slide Number Placeholder 3"/>
          <p:cNvSpPr>
            <a:spLocks noGrp="1"/>
          </p:cNvSpPr>
          <p:nvPr>
            <p:ph type="sldNum" sz="quarter" idx="5"/>
          </p:nvPr>
        </p:nvSpPr>
        <p:spPr/>
        <p:txBody>
          <a:bodyPr/>
          <a:lstStyle/>
          <a:p>
            <a:pPr lvl="0"/>
            <a:fld id="{BA4DCCA8-89C6-4208-B868-B249D7D78FB2}" type="slidenum">
              <a:rPr lang="en-US" smtClean="0"/>
              <a:t>18</a:t>
            </a:fld>
            <a:endParaRPr lang="en-US"/>
          </a:p>
        </p:txBody>
      </p:sp>
    </p:spTree>
    <p:extLst>
      <p:ext uri="{BB962C8B-B14F-4D97-AF65-F5344CB8AC3E}">
        <p14:creationId xmlns:p14="http://schemas.microsoft.com/office/powerpoint/2010/main" val="311348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a:t>Để xử lí dữ liệu có nhiễu hoặc không phân tách hoàn toàn, sử dụng soft margin.</a:t>
            </a:r>
          </a:p>
          <a:p>
            <a:pPr marL="171450" indent="-171450">
              <a:buFontTx/>
              <a:buChar char="-"/>
            </a:pPr>
            <a:r>
              <a:rPr lang="vi-VN" dirty="0"/>
              <a:t>Ý tưởng chính của soft margin là cho phép một số điểm dữ liệu có thể nằm trong vùng lề hoặc vi phạm lề, thông qua biến slack đai diện cho mức độ lỗi hoặc nhiễu của mỗi điểm dữ liệu</a:t>
            </a:r>
          </a:p>
          <a:p>
            <a:pPr marL="171450" indent="-171450">
              <a:buFontTx/>
              <a:buChar char="-"/>
            </a:pPr>
            <a:endParaRPr lang="vi-VN" dirty="0"/>
          </a:p>
          <a:p>
            <a:pPr marL="171450" indent="-171450">
              <a:buFontTx/>
              <a:buChar char="-"/>
            </a:pPr>
            <a:r>
              <a:rPr lang="vi-VN" dirty="0"/>
              <a:t>C đóng vai trò là hằng số phạt, C lớn thì sẽ ưu tiên giảm lỗi, C nhỏ cho phép linh hoạt với nhiễu</a:t>
            </a:r>
          </a:p>
          <a:p>
            <a:pPr marL="171450" indent="-171450">
              <a:buFontTx/>
              <a:buChar char="-"/>
            </a:pPr>
            <a:endParaRPr lang="vi-VN" dirty="0"/>
          </a:p>
          <a:p>
            <a:pPr marL="171450" indent="-171450">
              <a:buFontTx/>
              <a:buChar char="-"/>
            </a:pPr>
            <a:r>
              <a:rPr lang="vi-VN" dirty="0"/>
              <a:t>Bài toán tối ưu có thể được sử dụng thư viện sklearn hoặc module CVXOPT dùng cho bài toán tối uu lồi</a:t>
            </a:r>
          </a:p>
          <a:p>
            <a:endParaRPr lang="en-US" dirty="0"/>
          </a:p>
        </p:txBody>
      </p:sp>
      <p:sp>
        <p:nvSpPr>
          <p:cNvPr id="4" name="Slide Number Placeholder 3"/>
          <p:cNvSpPr>
            <a:spLocks noGrp="1"/>
          </p:cNvSpPr>
          <p:nvPr>
            <p:ph type="sldNum" sz="quarter" idx="5"/>
          </p:nvPr>
        </p:nvSpPr>
        <p:spPr/>
        <p:txBody>
          <a:bodyPr/>
          <a:lstStyle/>
          <a:p>
            <a:pPr lvl="0"/>
            <a:fld id="{BA4DCCA8-89C6-4208-B868-B249D7D78FB2}" type="slidenum">
              <a:rPr lang="en-US" smtClean="0"/>
              <a:t>20</a:t>
            </a:fld>
            <a:endParaRPr lang="en-US"/>
          </a:p>
        </p:txBody>
      </p:sp>
    </p:spTree>
    <p:extLst>
      <p:ext uri="{BB962C8B-B14F-4D97-AF65-F5344CB8AC3E}">
        <p14:creationId xmlns:p14="http://schemas.microsoft.com/office/powerpoint/2010/main" val="3300233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dirty="0"/>
              <a:t>Chọn hàm sigmoid vì có 3 tính chất</a:t>
            </a:r>
          </a:p>
          <a:p>
            <a:r>
              <a:rPr lang="vi-VN" dirty="0"/>
              <a:t>Liên tục và bị chặn trên [0,1]</a:t>
            </a:r>
          </a:p>
          <a:p>
            <a:r>
              <a:rPr lang="vi-VN" dirty="0"/>
              <a:t>Trơn và có đạo hàm tại mọi điểm thuận lợi cho tối ưu</a:t>
            </a:r>
          </a:p>
          <a:p>
            <a:r>
              <a:rPr lang="vi-VN" dirty="0"/>
              <a:t>Các điểm có giá trị càng nhỏ thì xác suất càng bé và ngược lại</a:t>
            </a:r>
          </a:p>
          <a:p>
            <a:endParaRPr lang="en-US" dirty="0"/>
          </a:p>
        </p:txBody>
      </p:sp>
      <p:sp>
        <p:nvSpPr>
          <p:cNvPr id="4" name="Slide Number Placeholder 3"/>
          <p:cNvSpPr>
            <a:spLocks noGrp="1"/>
          </p:cNvSpPr>
          <p:nvPr>
            <p:ph type="sldNum" sz="quarter" idx="5"/>
          </p:nvPr>
        </p:nvSpPr>
        <p:spPr/>
        <p:txBody>
          <a:bodyPr/>
          <a:lstStyle/>
          <a:p>
            <a:pPr lvl="0"/>
            <a:fld id="{BA4DCCA8-89C6-4208-B868-B249D7D78FB2}" type="slidenum">
              <a:rPr lang="en-US" smtClean="0"/>
              <a:t>24</a:t>
            </a:fld>
            <a:endParaRPr lang="en-US"/>
          </a:p>
        </p:txBody>
      </p:sp>
    </p:spTree>
    <p:extLst>
      <p:ext uri="{BB962C8B-B14F-4D97-AF65-F5344CB8AC3E}">
        <p14:creationId xmlns:p14="http://schemas.microsoft.com/office/powerpoint/2010/main" val="2047161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and Content">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21991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Section Header">
    <p:bg>
      <p:bgPr>
        <a:blipFill>
          <a:blip r:embed="rId2"/>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6D85FE8-172D-899B-98F6-D12F66EAA666}"/>
              </a:ext>
            </a:extLst>
          </p:cNvPr>
          <p:cNvSpPr txBox="1">
            <a:spLocks noGrp="1"/>
          </p:cNvSpPr>
          <p:nvPr>
            <p:ph type="dt" sz="quarter" idx="7"/>
          </p:nvPr>
        </p:nvSpPr>
        <p:spPr>
          <a:xfrm>
            <a:off x="628650" y="6565254"/>
            <a:ext cx="2057400" cy="365129"/>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D1E172F8-F7D1-474A-BF50-8BDC04F6901B}" type="datetime1">
              <a:rPr lang="en-US"/>
              <a:pPr lvl="0"/>
              <a:t>5/19/2025</a:t>
            </a:fld>
            <a:endParaRPr lang="en-US"/>
          </a:p>
        </p:txBody>
      </p:sp>
      <p:sp>
        <p:nvSpPr>
          <p:cNvPr id="3" name="Footer Placeholder 4">
            <a:extLst>
              <a:ext uri="{FF2B5EF4-FFF2-40B4-BE49-F238E27FC236}">
                <a16:creationId xmlns:a16="http://schemas.microsoft.com/office/drawing/2014/main" id="{08FBBE4D-5D55-CC32-B493-2CCA9E1EFD40}"/>
              </a:ext>
            </a:extLst>
          </p:cNvPr>
          <p:cNvSpPr txBox="1">
            <a:spLocks noGrp="1"/>
          </p:cNvSpPr>
          <p:nvPr>
            <p:ph type="ftr" sz="quarter" idx="9"/>
          </p:nvPr>
        </p:nvSpPr>
        <p:spPr>
          <a:xfrm>
            <a:off x="3028949" y="6565254"/>
            <a:ext cx="3086099" cy="365129"/>
          </a:xfrm>
          <a:prstGeom prst="rect">
            <a:avLst/>
          </a:prstGeom>
          <a:noFill/>
          <a:ln>
            <a:noFill/>
          </a:ln>
        </p:spPr>
        <p:txBody>
          <a:bodyPr vert="horz" wrap="square" lIns="91440" tIns="45720" rIns="91440" bIns="45720" anchor="t" anchorCtr="1" compatLnSpc="1">
            <a:noAutofit/>
          </a:bodyPr>
          <a:lstStyle>
            <a:lvl1pPr marL="0" marR="0" lvl="0" indent="0" algn="ct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endParaRPr lang="en-US"/>
          </a:p>
        </p:txBody>
      </p:sp>
      <p:sp>
        <p:nvSpPr>
          <p:cNvPr id="4" name="Slide Number Placeholder 5">
            <a:extLst>
              <a:ext uri="{FF2B5EF4-FFF2-40B4-BE49-F238E27FC236}">
                <a16:creationId xmlns:a16="http://schemas.microsoft.com/office/drawing/2014/main" id="{2746C605-AC33-1401-04AB-7850A7E10AAC}"/>
              </a:ext>
            </a:extLst>
          </p:cNvPr>
          <p:cNvSpPr txBox="1">
            <a:spLocks noGrp="1"/>
          </p:cNvSpPr>
          <p:nvPr>
            <p:ph type="sldNum" sz="quarter" idx="8"/>
          </p:nvPr>
        </p:nvSpPr>
        <p:spPr>
          <a:xfrm>
            <a:off x="6867381" y="6572121"/>
            <a:ext cx="2057400" cy="365129"/>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AF0CF8DD-18CC-4A55-A855-90D73537CD47}" type="slidenum">
              <a:t>‹#›</a:t>
            </a:fld>
            <a:endParaRPr lang="en-US"/>
          </a:p>
        </p:txBody>
      </p:sp>
      <p:sp>
        <p:nvSpPr>
          <p:cNvPr id="5" name="Title 6">
            <a:extLst>
              <a:ext uri="{FF2B5EF4-FFF2-40B4-BE49-F238E27FC236}">
                <a16:creationId xmlns:a16="http://schemas.microsoft.com/office/drawing/2014/main" id="{DBD6BF2E-78FD-9D7A-57D1-6DFE0821BAD1}"/>
              </a:ext>
            </a:extLst>
          </p:cNvPr>
          <p:cNvSpPr txBox="1">
            <a:spLocks noGrp="1"/>
          </p:cNvSpPr>
          <p:nvPr>
            <p:ph type="title"/>
          </p:nvPr>
        </p:nvSpPr>
        <p:spPr>
          <a:xfrm>
            <a:off x="235073" y="78610"/>
            <a:ext cx="8673842" cy="451741"/>
          </a:xfrm>
          <a:prstGeom prst="rect">
            <a:avLst/>
          </a:prstGeom>
          <a:noFill/>
          <a:ln>
            <a:noFill/>
          </a:ln>
        </p:spPr>
        <p:txBody>
          <a:bodyPr vert="horz" wrap="square" lIns="91440" tIns="45720" rIns="91440" bIns="45720" anchor="t" anchorCtr="0" compatLnSpc="1">
            <a:noAutofit/>
          </a:bodyPr>
          <a:lstStyle>
            <a:lvl1pPr marL="0" marR="0" lvl="0" indent="0" fontAlgn="auto">
              <a:spcBef>
                <a:spcPts val="0"/>
              </a:spcBef>
              <a:spcAft>
                <a:spcPts val="0"/>
              </a:spcAft>
              <a:tabLst/>
              <a:defRPr lang="en-US" sz="2800" b="1" i="0" u="none" strike="noStrike" cap="none" spc="0" baseline="0">
                <a:solidFill>
                  <a:srgbClr val="FFFFFF"/>
                </a:solidFill>
                <a:uFillTx/>
                <a:latin typeface="Lato" pitchFamily="34"/>
                <a:ea typeface="Lato" pitchFamily="34"/>
                <a:cs typeface="Lato" pitchFamily="34"/>
              </a:defRPr>
            </a:lvl1pPr>
          </a:lstStyle>
          <a:p>
            <a:pPr lvl="0"/>
            <a:r>
              <a:rPr lang="en-US"/>
              <a:t>Title 1: ………………………………………</a:t>
            </a:r>
          </a:p>
        </p:txBody>
      </p:sp>
      <p:sp>
        <p:nvSpPr>
          <p:cNvPr id="6" name="Content Placeholder 8">
            <a:extLst>
              <a:ext uri="{FF2B5EF4-FFF2-40B4-BE49-F238E27FC236}">
                <a16:creationId xmlns:a16="http://schemas.microsoft.com/office/drawing/2014/main" id="{DC627F1D-E6A0-65A4-BB85-6F6D3C812837}"/>
              </a:ext>
            </a:extLst>
          </p:cNvPr>
          <p:cNvSpPr txBox="1">
            <a:spLocks noGrp="1"/>
          </p:cNvSpPr>
          <p:nvPr>
            <p:ph sz="quarter" idx="4294967295"/>
          </p:nvPr>
        </p:nvSpPr>
        <p:spPr>
          <a:xfrm>
            <a:off x="235073" y="841248"/>
            <a:ext cx="8674098" cy="5303391"/>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3886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omparison">
    <p:bg>
      <p:bgPr>
        <a:blipFill>
          <a:blip r:embed="rId2"/>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61E54DC-B376-4524-7FB4-6BDE95DFE8CF}"/>
              </a:ext>
            </a:extLst>
          </p:cNvPr>
          <p:cNvSpPr txBox="1">
            <a:spLocks noGrp="1"/>
          </p:cNvSpPr>
          <p:nvPr>
            <p:ph type="dt" sz="quarter" idx="7"/>
          </p:nvPr>
        </p:nvSpPr>
        <p:spPr>
          <a:xfrm>
            <a:off x="628650" y="6565254"/>
            <a:ext cx="2057400" cy="365129"/>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6F57B4EA-28F9-4B6B-A838-96A95AD2E2B7}" type="datetime1">
              <a:rPr lang="en-US"/>
              <a:pPr lvl="0"/>
              <a:t>5/19/2025</a:t>
            </a:fld>
            <a:endParaRPr lang="en-US"/>
          </a:p>
        </p:txBody>
      </p:sp>
      <p:sp>
        <p:nvSpPr>
          <p:cNvPr id="3" name="Footer Placeholder 4">
            <a:extLst>
              <a:ext uri="{FF2B5EF4-FFF2-40B4-BE49-F238E27FC236}">
                <a16:creationId xmlns:a16="http://schemas.microsoft.com/office/drawing/2014/main" id="{8AB4C914-9DAF-27A4-2BD7-D76190EECC86}"/>
              </a:ext>
            </a:extLst>
          </p:cNvPr>
          <p:cNvSpPr txBox="1">
            <a:spLocks noGrp="1"/>
          </p:cNvSpPr>
          <p:nvPr>
            <p:ph type="ftr" sz="quarter" idx="9"/>
          </p:nvPr>
        </p:nvSpPr>
        <p:spPr>
          <a:xfrm>
            <a:off x="3028949" y="6565254"/>
            <a:ext cx="3086099" cy="365129"/>
          </a:xfrm>
          <a:prstGeom prst="rect">
            <a:avLst/>
          </a:prstGeom>
          <a:noFill/>
          <a:ln>
            <a:noFill/>
          </a:ln>
        </p:spPr>
        <p:txBody>
          <a:bodyPr vert="horz" wrap="square" lIns="91440" tIns="45720" rIns="91440" bIns="45720" anchor="t" anchorCtr="1" compatLnSpc="1">
            <a:noAutofit/>
          </a:bodyPr>
          <a:lstStyle>
            <a:lvl1pPr marL="0" marR="0" lvl="0" indent="0" algn="ct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endParaRPr lang="en-US"/>
          </a:p>
        </p:txBody>
      </p:sp>
      <p:sp>
        <p:nvSpPr>
          <p:cNvPr id="4" name="Slide Number Placeholder 5">
            <a:extLst>
              <a:ext uri="{FF2B5EF4-FFF2-40B4-BE49-F238E27FC236}">
                <a16:creationId xmlns:a16="http://schemas.microsoft.com/office/drawing/2014/main" id="{9B4306F1-A131-9200-8510-F003934D919A}"/>
              </a:ext>
            </a:extLst>
          </p:cNvPr>
          <p:cNvSpPr txBox="1">
            <a:spLocks noGrp="1"/>
          </p:cNvSpPr>
          <p:nvPr>
            <p:ph type="sldNum" sz="quarter" idx="8"/>
          </p:nvPr>
        </p:nvSpPr>
        <p:spPr>
          <a:xfrm>
            <a:off x="6867381" y="6572121"/>
            <a:ext cx="2057400" cy="365129"/>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E9AD4DDE-1161-46A4-A52B-0BC7FD532114}" type="slidenum">
              <a:t>‹#›</a:t>
            </a:fld>
            <a:endParaRPr lang="en-US"/>
          </a:p>
        </p:txBody>
      </p:sp>
      <p:sp>
        <p:nvSpPr>
          <p:cNvPr id="5" name="Title 6">
            <a:extLst>
              <a:ext uri="{FF2B5EF4-FFF2-40B4-BE49-F238E27FC236}">
                <a16:creationId xmlns:a16="http://schemas.microsoft.com/office/drawing/2014/main" id="{850205D3-C78B-370B-C3E4-069ADD16F0F4}"/>
              </a:ext>
            </a:extLst>
          </p:cNvPr>
          <p:cNvSpPr txBox="1">
            <a:spLocks noGrp="1"/>
          </p:cNvSpPr>
          <p:nvPr>
            <p:ph type="title"/>
          </p:nvPr>
        </p:nvSpPr>
        <p:spPr>
          <a:xfrm>
            <a:off x="235073" y="78610"/>
            <a:ext cx="8673842" cy="451741"/>
          </a:xfrm>
          <a:prstGeom prst="rect">
            <a:avLst/>
          </a:prstGeom>
          <a:noFill/>
          <a:ln>
            <a:noFill/>
          </a:ln>
        </p:spPr>
        <p:txBody>
          <a:bodyPr vert="horz" wrap="square" lIns="91440" tIns="45720" rIns="91440" bIns="45720" anchor="t" anchorCtr="0" compatLnSpc="1">
            <a:noAutofit/>
          </a:bodyPr>
          <a:lstStyle>
            <a:lvl1pPr marL="0" marR="0" lvl="0" indent="0" fontAlgn="auto">
              <a:spcBef>
                <a:spcPts val="0"/>
              </a:spcBef>
              <a:spcAft>
                <a:spcPts val="0"/>
              </a:spcAft>
              <a:tabLst/>
              <a:defRPr lang="en-US" sz="2800" b="1" i="0" u="none" strike="noStrike" cap="none" spc="0" baseline="0">
                <a:solidFill>
                  <a:srgbClr val="FFFFFF"/>
                </a:solidFill>
                <a:uFillTx/>
                <a:latin typeface="Lato" pitchFamily="34"/>
                <a:ea typeface="Lato" pitchFamily="34"/>
                <a:cs typeface="Lato" pitchFamily="34"/>
              </a:defRPr>
            </a:lvl1pPr>
          </a:lstStyle>
          <a:p>
            <a:pPr lvl="0"/>
            <a:r>
              <a:rPr lang="en-US"/>
              <a:t>Title 3: ………………………………………</a:t>
            </a:r>
          </a:p>
        </p:txBody>
      </p:sp>
      <p:sp>
        <p:nvSpPr>
          <p:cNvPr id="6" name="Text Placeholder 11">
            <a:extLst>
              <a:ext uri="{FF2B5EF4-FFF2-40B4-BE49-F238E27FC236}">
                <a16:creationId xmlns:a16="http://schemas.microsoft.com/office/drawing/2014/main" id="{238906ED-9C06-2181-9FEE-50A9647C003A}"/>
              </a:ext>
            </a:extLst>
          </p:cNvPr>
          <p:cNvSpPr txBox="1">
            <a:spLocks noGrp="1"/>
          </p:cNvSpPr>
          <p:nvPr>
            <p:ph type="body" sz="quarter" idx="4294967295"/>
          </p:nvPr>
        </p:nvSpPr>
        <p:spPr>
          <a:xfrm>
            <a:off x="234945" y="963164"/>
            <a:ext cx="8674098" cy="5132828"/>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9306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wo Content">
    <p:bg>
      <p:bgPr>
        <a:blipFill>
          <a:blip r:embed="rId2"/>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3BED2A3-DB7A-3E85-2F32-E3F06648FB95}"/>
              </a:ext>
            </a:extLst>
          </p:cNvPr>
          <p:cNvSpPr txBox="1">
            <a:spLocks noGrp="1"/>
          </p:cNvSpPr>
          <p:nvPr>
            <p:ph type="dt" sz="quarter" idx="7"/>
          </p:nvPr>
        </p:nvSpPr>
        <p:spPr>
          <a:xfrm>
            <a:off x="628650" y="6565254"/>
            <a:ext cx="2057400" cy="365129"/>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C1F5B05E-0849-4D43-BCAE-7D47B9E83E10}" type="datetime1">
              <a:rPr lang="en-US"/>
              <a:pPr lvl="0"/>
              <a:t>5/19/2025</a:t>
            </a:fld>
            <a:endParaRPr lang="en-US"/>
          </a:p>
        </p:txBody>
      </p:sp>
      <p:sp>
        <p:nvSpPr>
          <p:cNvPr id="3" name="Footer Placeholder 4">
            <a:extLst>
              <a:ext uri="{FF2B5EF4-FFF2-40B4-BE49-F238E27FC236}">
                <a16:creationId xmlns:a16="http://schemas.microsoft.com/office/drawing/2014/main" id="{11349FC8-1DC9-CB4B-1DAF-3A5440B2634F}"/>
              </a:ext>
            </a:extLst>
          </p:cNvPr>
          <p:cNvSpPr txBox="1">
            <a:spLocks noGrp="1"/>
          </p:cNvSpPr>
          <p:nvPr>
            <p:ph type="ftr" sz="quarter" idx="9"/>
          </p:nvPr>
        </p:nvSpPr>
        <p:spPr>
          <a:xfrm>
            <a:off x="3028949" y="6565254"/>
            <a:ext cx="3086099" cy="365129"/>
          </a:xfrm>
          <a:prstGeom prst="rect">
            <a:avLst/>
          </a:prstGeom>
          <a:noFill/>
          <a:ln>
            <a:noFill/>
          </a:ln>
        </p:spPr>
        <p:txBody>
          <a:bodyPr vert="horz" wrap="square" lIns="91440" tIns="45720" rIns="91440" bIns="45720" anchor="t" anchorCtr="1" compatLnSpc="1">
            <a:noAutofit/>
          </a:bodyPr>
          <a:lstStyle>
            <a:lvl1pPr marL="0" marR="0" lvl="0" indent="0" algn="ct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endParaRPr lang="en-US"/>
          </a:p>
        </p:txBody>
      </p:sp>
      <p:sp>
        <p:nvSpPr>
          <p:cNvPr id="4" name="Slide Number Placeholder 5">
            <a:extLst>
              <a:ext uri="{FF2B5EF4-FFF2-40B4-BE49-F238E27FC236}">
                <a16:creationId xmlns:a16="http://schemas.microsoft.com/office/drawing/2014/main" id="{B02C580B-7F2B-0B2F-4BBE-0DF31F84D870}"/>
              </a:ext>
            </a:extLst>
          </p:cNvPr>
          <p:cNvSpPr txBox="1">
            <a:spLocks noGrp="1"/>
          </p:cNvSpPr>
          <p:nvPr>
            <p:ph type="sldNum" sz="quarter" idx="8"/>
          </p:nvPr>
        </p:nvSpPr>
        <p:spPr>
          <a:xfrm>
            <a:off x="6867381" y="6572121"/>
            <a:ext cx="2057400" cy="365129"/>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9FEE6834-4200-438D-A786-7F3E67F26CD9}" type="slidenum">
              <a:t>‹#›</a:t>
            </a:fld>
            <a:endParaRPr lang="en-US"/>
          </a:p>
        </p:txBody>
      </p:sp>
      <p:sp>
        <p:nvSpPr>
          <p:cNvPr id="5" name="Content Placeholder 2">
            <a:extLst>
              <a:ext uri="{FF2B5EF4-FFF2-40B4-BE49-F238E27FC236}">
                <a16:creationId xmlns:a16="http://schemas.microsoft.com/office/drawing/2014/main" id="{09D81F27-A017-1BA1-CAD9-4462AD7492DA}"/>
              </a:ext>
            </a:extLst>
          </p:cNvPr>
          <p:cNvSpPr txBox="1">
            <a:spLocks noGrp="1"/>
          </p:cNvSpPr>
          <p:nvPr>
            <p:ph sz="quarter" idx="4294967295"/>
          </p:nvPr>
        </p:nvSpPr>
        <p:spPr>
          <a:xfrm>
            <a:off x="528824" y="1423291"/>
            <a:ext cx="3886200" cy="4351336"/>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AC39948A-7152-493C-9218-419F32C44E8A}"/>
              </a:ext>
            </a:extLst>
          </p:cNvPr>
          <p:cNvSpPr txBox="1">
            <a:spLocks noGrp="1"/>
          </p:cNvSpPr>
          <p:nvPr>
            <p:ph sz="quarter" idx="4294967295"/>
          </p:nvPr>
        </p:nvSpPr>
        <p:spPr>
          <a:xfrm>
            <a:off x="4572000" y="1423291"/>
            <a:ext cx="3886200" cy="4351336"/>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0C20684B-BB1E-C10B-E950-436D4EB079F4}"/>
              </a:ext>
            </a:extLst>
          </p:cNvPr>
          <p:cNvSpPr txBox="1">
            <a:spLocks noGrp="1"/>
          </p:cNvSpPr>
          <p:nvPr>
            <p:ph type="title"/>
          </p:nvPr>
        </p:nvSpPr>
        <p:spPr>
          <a:xfrm>
            <a:off x="235073" y="78610"/>
            <a:ext cx="8673842" cy="451741"/>
          </a:xfrm>
          <a:prstGeom prst="rect">
            <a:avLst/>
          </a:prstGeom>
          <a:noFill/>
          <a:ln>
            <a:noFill/>
          </a:ln>
        </p:spPr>
        <p:txBody>
          <a:bodyPr vert="horz" wrap="square" lIns="91440" tIns="45720" rIns="91440" bIns="45720" anchor="t" anchorCtr="0" compatLnSpc="1">
            <a:noAutofit/>
          </a:bodyPr>
          <a:lstStyle>
            <a:lvl1pPr marL="0" marR="0" lvl="0" indent="0" fontAlgn="auto">
              <a:spcBef>
                <a:spcPts val="0"/>
              </a:spcBef>
              <a:spcAft>
                <a:spcPts val="0"/>
              </a:spcAft>
              <a:tabLst/>
              <a:defRPr lang="en-US" sz="2800" b="1" i="0" u="none" strike="noStrike" cap="none" spc="0" baseline="0">
                <a:solidFill>
                  <a:srgbClr val="FFFFFF"/>
                </a:solidFill>
                <a:uFillTx/>
                <a:latin typeface="Lato" pitchFamily="34"/>
                <a:ea typeface="Lato" pitchFamily="34"/>
                <a:cs typeface="Lato" pitchFamily="34"/>
              </a:defRPr>
            </a:lvl1pPr>
          </a:lstStyle>
          <a:p>
            <a:pPr lvl="0"/>
            <a:r>
              <a:rPr lang="en-US"/>
              <a:t>Title 4: ………………………………………</a:t>
            </a:r>
          </a:p>
        </p:txBody>
      </p:sp>
    </p:spTree>
    <p:extLst>
      <p:ext uri="{BB962C8B-B14F-4D97-AF65-F5344CB8AC3E}">
        <p14:creationId xmlns:p14="http://schemas.microsoft.com/office/powerpoint/2010/main" val="277450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Blank">
    <p:bg>
      <p:bgPr>
        <a:blipFill>
          <a:blip r:embed="rId2"/>
          <a:stretch>
            <a:fillRect/>
          </a:stretch>
        </a:blipFill>
        <a:effectLst/>
      </p:bgPr>
    </p:bg>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3566887-DC43-3B9D-C266-E337DE0AAF2B}"/>
              </a:ext>
            </a:extLst>
          </p:cNvPr>
          <p:cNvSpPr txBox="1">
            <a:spLocks noGrp="1"/>
          </p:cNvSpPr>
          <p:nvPr>
            <p:ph type="title"/>
          </p:nvPr>
        </p:nvSpPr>
        <p:spPr>
          <a:xfrm>
            <a:off x="235073" y="78610"/>
            <a:ext cx="8673842" cy="451741"/>
          </a:xfrm>
          <a:prstGeom prst="rect">
            <a:avLst/>
          </a:prstGeom>
          <a:noFill/>
          <a:ln>
            <a:noFill/>
          </a:ln>
        </p:spPr>
        <p:txBody>
          <a:bodyPr vert="horz" wrap="square" lIns="91440" tIns="45720" rIns="91440" bIns="45720" anchor="t" anchorCtr="0" compatLnSpc="1">
            <a:noAutofit/>
          </a:bodyPr>
          <a:lstStyle>
            <a:lvl1pPr marL="0" marR="0" lvl="0" indent="0" fontAlgn="auto">
              <a:spcBef>
                <a:spcPts val="0"/>
              </a:spcBef>
              <a:spcAft>
                <a:spcPts val="0"/>
              </a:spcAft>
              <a:tabLst/>
              <a:defRPr lang="en-US" sz="2800" b="1" i="0" u="none" strike="noStrike" cap="none" spc="0" baseline="0">
                <a:solidFill>
                  <a:srgbClr val="FFFFFF"/>
                </a:solidFill>
                <a:uFillTx/>
                <a:latin typeface="Lato" pitchFamily="34"/>
                <a:ea typeface="Lato" pitchFamily="34"/>
                <a:cs typeface="Lato" pitchFamily="34"/>
              </a:defRPr>
            </a:lvl1pPr>
          </a:lstStyle>
          <a:p>
            <a:pPr lvl="0"/>
            <a:r>
              <a:rPr lang="en-US"/>
              <a:t>Title 6: ………………………………………</a:t>
            </a:r>
          </a:p>
        </p:txBody>
      </p:sp>
      <p:sp>
        <p:nvSpPr>
          <p:cNvPr id="3" name="Content Placeholder 2">
            <a:extLst>
              <a:ext uri="{FF2B5EF4-FFF2-40B4-BE49-F238E27FC236}">
                <a16:creationId xmlns:a16="http://schemas.microsoft.com/office/drawing/2014/main" id="{CB188BC1-681F-FCB2-69B5-DC1CD46E7E24}"/>
              </a:ext>
            </a:extLst>
          </p:cNvPr>
          <p:cNvSpPr txBox="1">
            <a:spLocks noGrp="1"/>
          </p:cNvSpPr>
          <p:nvPr>
            <p:ph sz="quarter" idx="4294967295"/>
          </p:nvPr>
        </p:nvSpPr>
        <p:spPr>
          <a:xfrm>
            <a:off x="595887" y="1533019"/>
            <a:ext cx="3886200" cy="4351336"/>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B41097-60AF-3A54-9450-B16DA17476F4}"/>
              </a:ext>
            </a:extLst>
          </p:cNvPr>
          <p:cNvSpPr txBox="1">
            <a:spLocks noGrp="1"/>
          </p:cNvSpPr>
          <p:nvPr>
            <p:ph sz="quarter" idx="4294967295"/>
          </p:nvPr>
        </p:nvSpPr>
        <p:spPr>
          <a:xfrm>
            <a:off x="4639052" y="1533019"/>
            <a:ext cx="3886200" cy="4351336"/>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0EC1282-8A82-792F-57D5-64D134C53DDC}"/>
              </a:ext>
            </a:extLst>
          </p:cNvPr>
          <p:cNvSpPr txBox="1">
            <a:spLocks noGrp="1"/>
          </p:cNvSpPr>
          <p:nvPr>
            <p:ph type="dt" sz="quarter" idx="7"/>
          </p:nvPr>
        </p:nvSpPr>
        <p:spPr>
          <a:xfrm>
            <a:off x="628650" y="6565254"/>
            <a:ext cx="2057400" cy="365129"/>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ADA53EF8-3877-4FC6-930B-BAF82E534886}" type="datetime1">
              <a:rPr lang="en-US"/>
              <a:pPr lvl="0"/>
              <a:t>5/19/2025</a:t>
            </a:fld>
            <a:endParaRPr lang="en-US"/>
          </a:p>
        </p:txBody>
      </p:sp>
      <p:sp>
        <p:nvSpPr>
          <p:cNvPr id="6" name="Footer Placeholder 4">
            <a:extLst>
              <a:ext uri="{FF2B5EF4-FFF2-40B4-BE49-F238E27FC236}">
                <a16:creationId xmlns:a16="http://schemas.microsoft.com/office/drawing/2014/main" id="{6C04EA6B-992D-0DCE-96ED-DCEA2DDDF511}"/>
              </a:ext>
            </a:extLst>
          </p:cNvPr>
          <p:cNvSpPr txBox="1">
            <a:spLocks noGrp="1"/>
          </p:cNvSpPr>
          <p:nvPr>
            <p:ph type="ftr" sz="quarter" idx="9"/>
          </p:nvPr>
        </p:nvSpPr>
        <p:spPr>
          <a:xfrm>
            <a:off x="3028949" y="6565254"/>
            <a:ext cx="3086099" cy="365129"/>
          </a:xfrm>
          <a:prstGeom prst="rect">
            <a:avLst/>
          </a:prstGeom>
          <a:noFill/>
          <a:ln>
            <a:noFill/>
          </a:ln>
        </p:spPr>
        <p:txBody>
          <a:bodyPr vert="horz" wrap="square" lIns="91440" tIns="45720" rIns="91440" bIns="45720" anchor="t" anchorCtr="1" compatLnSpc="1">
            <a:noAutofit/>
          </a:bodyPr>
          <a:lstStyle>
            <a:lvl1pPr marL="0" marR="0" lvl="0" indent="0" algn="ct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endParaRPr lang="en-US"/>
          </a:p>
        </p:txBody>
      </p:sp>
      <p:sp>
        <p:nvSpPr>
          <p:cNvPr id="7" name="Slide Number Placeholder 5">
            <a:extLst>
              <a:ext uri="{FF2B5EF4-FFF2-40B4-BE49-F238E27FC236}">
                <a16:creationId xmlns:a16="http://schemas.microsoft.com/office/drawing/2014/main" id="{F5C213F5-328C-CB65-E8B9-92867B48EE26}"/>
              </a:ext>
            </a:extLst>
          </p:cNvPr>
          <p:cNvSpPr txBox="1">
            <a:spLocks noGrp="1"/>
          </p:cNvSpPr>
          <p:nvPr>
            <p:ph type="sldNum" sz="quarter" idx="8"/>
          </p:nvPr>
        </p:nvSpPr>
        <p:spPr>
          <a:xfrm>
            <a:off x="6867381" y="6572121"/>
            <a:ext cx="2057400" cy="365129"/>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071A676B-D9B8-4091-A078-D7BCA0237A77}" type="slidenum">
              <a:t>‹#›</a:t>
            </a:fld>
            <a:endParaRPr lang="en-US"/>
          </a:p>
        </p:txBody>
      </p:sp>
    </p:spTree>
    <p:extLst>
      <p:ext uri="{BB962C8B-B14F-4D97-AF65-F5344CB8AC3E}">
        <p14:creationId xmlns:p14="http://schemas.microsoft.com/office/powerpoint/2010/main" val="77821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Comparison">
    <p:bg>
      <p:bgPr>
        <a:blipFill>
          <a:blip r:embed="rId2"/>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03C820D-56CE-E8BC-3057-1B44976B14D8}"/>
              </a:ext>
            </a:extLst>
          </p:cNvPr>
          <p:cNvSpPr txBox="1">
            <a:spLocks noGrp="1"/>
          </p:cNvSpPr>
          <p:nvPr>
            <p:ph type="dt" sz="quarter" idx="7"/>
          </p:nvPr>
        </p:nvSpPr>
        <p:spPr>
          <a:xfrm>
            <a:off x="628650" y="6565254"/>
            <a:ext cx="2057400" cy="365129"/>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0218A58B-0B55-420F-9EA2-52BCCB69A691}" type="datetime1">
              <a:rPr lang="en-US"/>
              <a:pPr lvl="0"/>
              <a:t>5/19/2025</a:t>
            </a:fld>
            <a:endParaRPr lang="en-US"/>
          </a:p>
        </p:txBody>
      </p:sp>
      <p:sp>
        <p:nvSpPr>
          <p:cNvPr id="3" name="Footer Placeholder 4">
            <a:extLst>
              <a:ext uri="{FF2B5EF4-FFF2-40B4-BE49-F238E27FC236}">
                <a16:creationId xmlns:a16="http://schemas.microsoft.com/office/drawing/2014/main" id="{A92E3ED2-A663-4472-B955-3A8E68E04CB3}"/>
              </a:ext>
            </a:extLst>
          </p:cNvPr>
          <p:cNvSpPr txBox="1">
            <a:spLocks noGrp="1"/>
          </p:cNvSpPr>
          <p:nvPr>
            <p:ph type="ftr" sz="quarter" idx="9"/>
          </p:nvPr>
        </p:nvSpPr>
        <p:spPr>
          <a:xfrm>
            <a:off x="3028949" y="6565254"/>
            <a:ext cx="3086099" cy="365129"/>
          </a:xfrm>
          <a:prstGeom prst="rect">
            <a:avLst/>
          </a:prstGeom>
          <a:noFill/>
          <a:ln>
            <a:noFill/>
          </a:ln>
        </p:spPr>
        <p:txBody>
          <a:bodyPr vert="horz" wrap="square" lIns="91440" tIns="45720" rIns="91440" bIns="45720" anchor="t" anchorCtr="1" compatLnSpc="1">
            <a:noAutofit/>
          </a:bodyPr>
          <a:lstStyle>
            <a:lvl1pPr marL="0" marR="0" lvl="0" indent="0" algn="ct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endParaRPr lang="en-US"/>
          </a:p>
        </p:txBody>
      </p:sp>
      <p:sp>
        <p:nvSpPr>
          <p:cNvPr id="4" name="Slide Number Placeholder 5">
            <a:extLst>
              <a:ext uri="{FF2B5EF4-FFF2-40B4-BE49-F238E27FC236}">
                <a16:creationId xmlns:a16="http://schemas.microsoft.com/office/drawing/2014/main" id="{4931BDBF-D835-8B04-A38D-9A36ADE20229}"/>
              </a:ext>
            </a:extLst>
          </p:cNvPr>
          <p:cNvSpPr txBox="1">
            <a:spLocks noGrp="1"/>
          </p:cNvSpPr>
          <p:nvPr>
            <p:ph type="sldNum" sz="quarter" idx="8"/>
          </p:nvPr>
        </p:nvSpPr>
        <p:spPr>
          <a:xfrm>
            <a:off x="6867381" y="6572121"/>
            <a:ext cx="2057400" cy="365129"/>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39DF5762-6D20-4BAF-B2F0-4F9CBEA1B7E3}" type="slidenum">
              <a:t>‹#›</a:t>
            </a:fld>
            <a:endParaRPr lang="en-US"/>
          </a:p>
        </p:txBody>
      </p:sp>
      <p:sp>
        <p:nvSpPr>
          <p:cNvPr id="5" name="Title 6">
            <a:extLst>
              <a:ext uri="{FF2B5EF4-FFF2-40B4-BE49-F238E27FC236}">
                <a16:creationId xmlns:a16="http://schemas.microsoft.com/office/drawing/2014/main" id="{1F0632A5-9B84-FFD7-0F3E-EEBE6AB38E3A}"/>
              </a:ext>
            </a:extLst>
          </p:cNvPr>
          <p:cNvSpPr txBox="1">
            <a:spLocks noGrp="1"/>
          </p:cNvSpPr>
          <p:nvPr>
            <p:ph type="title"/>
          </p:nvPr>
        </p:nvSpPr>
        <p:spPr>
          <a:xfrm>
            <a:off x="235073" y="78610"/>
            <a:ext cx="8673842" cy="451741"/>
          </a:xfrm>
          <a:prstGeom prst="rect">
            <a:avLst/>
          </a:prstGeom>
          <a:noFill/>
          <a:ln>
            <a:noFill/>
          </a:ln>
        </p:spPr>
        <p:txBody>
          <a:bodyPr vert="horz" wrap="square" lIns="91440" tIns="45720" rIns="91440" bIns="45720" anchor="t" anchorCtr="0" compatLnSpc="1">
            <a:noAutofit/>
          </a:bodyPr>
          <a:lstStyle>
            <a:lvl1pPr marL="0" marR="0" lvl="0" indent="0" fontAlgn="auto">
              <a:spcBef>
                <a:spcPts val="0"/>
              </a:spcBef>
              <a:spcAft>
                <a:spcPts val="0"/>
              </a:spcAft>
              <a:tabLst/>
              <a:defRPr lang="en-US" sz="2800" b="1" i="0" u="none" strike="noStrike" cap="none" spc="0" baseline="0">
                <a:solidFill>
                  <a:srgbClr val="FFFFFF"/>
                </a:solidFill>
                <a:uFillTx/>
                <a:latin typeface="Lato" pitchFamily="34"/>
                <a:ea typeface="Lato" pitchFamily="34"/>
                <a:cs typeface="Lato" pitchFamily="34"/>
              </a:defRPr>
            </a:lvl1pPr>
          </a:lstStyle>
          <a:p>
            <a:pPr lvl="0"/>
            <a:r>
              <a:rPr lang="en-US"/>
              <a:t>Title 7: ………………………………………</a:t>
            </a:r>
          </a:p>
        </p:txBody>
      </p:sp>
      <p:sp>
        <p:nvSpPr>
          <p:cNvPr id="6" name="Text Placeholder 11">
            <a:extLst>
              <a:ext uri="{FF2B5EF4-FFF2-40B4-BE49-F238E27FC236}">
                <a16:creationId xmlns:a16="http://schemas.microsoft.com/office/drawing/2014/main" id="{E5010627-40DD-16AF-2239-741A819C31B7}"/>
              </a:ext>
            </a:extLst>
          </p:cNvPr>
          <p:cNvSpPr txBox="1">
            <a:spLocks noGrp="1"/>
          </p:cNvSpPr>
          <p:nvPr>
            <p:ph type="body" sz="quarter" idx="4294967295"/>
          </p:nvPr>
        </p:nvSpPr>
        <p:spPr>
          <a:xfrm>
            <a:off x="234945" y="963164"/>
            <a:ext cx="8674098" cy="5132828"/>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900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Blank">
    <p:bg>
      <p:bgPr>
        <a:blipFill>
          <a:blip r:embed="rId2"/>
          <a:stretch>
            <a:fillRect/>
          </a:stretch>
        </a:blipFill>
        <a:effectLst/>
      </p:bgPr>
    </p:bg>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00052152-351F-1ECF-C3D3-E964AF69E59E}"/>
              </a:ext>
            </a:extLst>
          </p:cNvPr>
          <p:cNvSpPr txBox="1">
            <a:spLocks noGrp="1"/>
          </p:cNvSpPr>
          <p:nvPr>
            <p:ph type="title"/>
          </p:nvPr>
        </p:nvSpPr>
        <p:spPr>
          <a:xfrm>
            <a:off x="235073" y="78610"/>
            <a:ext cx="8673842" cy="451741"/>
          </a:xfrm>
          <a:prstGeom prst="rect">
            <a:avLst/>
          </a:prstGeom>
          <a:noFill/>
          <a:ln>
            <a:noFill/>
          </a:ln>
        </p:spPr>
        <p:txBody>
          <a:bodyPr vert="horz" wrap="square" lIns="91440" tIns="45720" rIns="91440" bIns="45720" anchor="t" anchorCtr="0" compatLnSpc="1">
            <a:noAutofit/>
          </a:bodyPr>
          <a:lstStyle>
            <a:lvl1pPr marL="0" marR="0" lvl="0" indent="0" fontAlgn="auto">
              <a:spcBef>
                <a:spcPts val="0"/>
              </a:spcBef>
              <a:spcAft>
                <a:spcPts val="0"/>
              </a:spcAft>
              <a:tabLst/>
              <a:defRPr lang="en-US" sz="2800" b="1" i="0" u="none" strike="noStrike" cap="none" spc="0" baseline="0">
                <a:solidFill>
                  <a:srgbClr val="FFFFFF"/>
                </a:solidFill>
                <a:uFillTx/>
                <a:latin typeface="Lato" pitchFamily="34"/>
                <a:ea typeface="Lato" pitchFamily="34"/>
                <a:cs typeface="Lato" pitchFamily="34"/>
              </a:defRPr>
            </a:lvl1pPr>
          </a:lstStyle>
          <a:p>
            <a:pPr lvl="0"/>
            <a:r>
              <a:rPr lang="en-US"/>
              <a:t>Title 8: ………………………………………</a:t>
            </a:r>
          </a:p>
        </p:txBody>
      </p:sp>
      <p:sp>
        <p:nvSpPr>
          <p:cNvPr id="3" name="Content Placeholder 2">
            <a:extLst>
              <a:ext uri="{FF2B5EF4-FFF2-40B4-BE49-F238E27FC236}">
                <a16:creationId xmlns:a16="http://schemas.microsoft.com/office/drawing/2014/main" id="{F80EF1A8-CD2E-D43A-79C9-B7D643A476CE}"/>
              </a:ext>
            </a:extLst>
          </p:cNvPr>
          <p:cNvSpPr txBox="1">
            <a:spLocks noGrp="1"/>
          </p:cNvSpPr>
          <p:nvPr>
            <p:ph sz="quarter" idx="4294967295"/>
          </p:nvPr>
        </p:nvSpPr>
        <p:spPr>
          <a:xfrm>
            <a:off x="595887" y="1533019"/>
            <a:ext cx="3886200" cy="4351336"/>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A63D9A-E6F8-D442-68C9-82EF94C2DA2C}"/>
              </a:ext>
            </a:extLst>
          </p:cNvPr>
          <p:cNvSpPr txBox="1">
            <a:spLocks noGrp="1"/>
          </p:cNvSpPr>
          <p:nvPr>
            <p:ph sz="quarter" idx="4294967295"/>
          </p:nvPr>
        </p:nvSpPr>
        <p:spPr>
          <a:xfrm>
            <a:off x="4639052" y="1533019"/>
            <a:ext cx="3886200" cy="4351336"/>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8246211-46AE-6EF1-5D5C-F586DECA0740}"/>
              </a:ext>
            </a:extLst>
          </p:cNvPr>
          <p:cNvSpPr txBox="1">
            <a:spLocks noGrp="1"/>
          </p:cNvSpPr>
          <p:nvPr>
            <p:ph type="dt" sz="quarter" idx="7"/>
          </p:nvPr>
        </p:nvSpPr>
        <p:spPr>
          <a:xfrm>
            <a:off x="628650" y="6565254"/>
            <a:ext cx="2057400" cy="365129"/>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3C3C39F3-2849-4A2D-B152-BD489FE296FA}" type="datetime1">
              <a:rPr lang="en-US"/>
              <a:pPr lvl="0"/>
              <a:t>5/19/2025</a:t>
            </a:fld>
            <a:endParaRPr lang="en-US"/>
          </a:p>
        </p:txBody>
      </p:sp>
      <p:sp>
        <p:nvSpPr>
          <p:cNvPr id="6" name="Footer Placeholder 4">
            <a:extLst>
              <a:ext uri="{FF2B5EF4-FFF2-40B4-BE49-F238E27FC236}">
                <a16:creationId xmlns:a16="http://schemas.microsoft.com/office/drawing/2014/main" id="{EB694D46-27EC-044C-B45C-ACC29B12B5F7}"/>
              </a:ext>
            </a:extLst>
          </p:cNvPr>
          <p:cNvSpPr txBox="1">
            <a:spLocks noGrp="1"/>
          </p:cNvSpPr>
          <p:nvPr>
            <p:ph type="ftr" sz="quarter" idx="9"/>
          </p:nvPr>
        </p:nvSpPr>
        <p:spPr>
          <a:xfrm>
            <a:off x="3028949" y="6565254"/>
            <a:ext cx="3086099" cy="365129"/>
          </a:xfrm>
          <a:prstGeom prst="rect">
            <a:avLst/>
          </a:prstGeom>
          <a:noFill/>
          <a:ln>
            <a:noFill/>
          </a:ln>
        </p:spPr>
        <p:txBody>
          <a:bodyPr vert="horz" wrap="square" lIns="91440" tIns="45720" rIns="91440" bIns="45720" anchor="t" anchorCtr="1" compatLnSpc="1">
            <a:noAutofit/>
          </a:bodyPr>
          <a:lstStyle>
            <a:lvl1pPr marL="0" marR="0" lvl="0" indent="0" algn="ct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endParaRPr lang="en-US"/>
          </a:p>
        </p:txBody>
      </p:sp>
      <p:sp>
        <p:nvSpPr>
          <p:cNvPr id="7" name="Slide Number Placeholder 5">
            <a:extLst>
              <a:ext uri="{FF2B5EF4-FFF2-40B4-BE49-F238E27FC236}">
                <a16:creationId xmlns:a16="http://schemas.microsoft.com/office/drawing/2014/main" id="{2EA9F46E-A784-0E97-255A-08899BE9C6CB}"/>
              </a:ext>
            </a:extLst>
          </p:cNvPr>
          <p:cNvSpPr txBox="1">
            <a:spLocks noGrp="1"/>
          </p:cNvSpPr>
          <p:nvPr>
            <p:ph type="sldNum" sz="quarter" idx="8"/>
          </p:nvPr>
        </p:nvSpPr>
        <p:spPr>
          <a:xfrm>
            <a:off x="6867381" y="6572121"/>
            <a:ext cx="2057400" cy="365129"/>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0CA6955D-B4F1-4523-8B2C-423EC3F69146}" type="slidenum">
              <a:t>‹#›</a:t>
            </a:fld>
            <a:endParaRPr lang="en-US"/>
          </a:p>
        </p:txBody>
      </p:sp>
    </p:spTree>
    <p:extLst>
      <p:ext uri="{BB962C8B-B14F-4D97-AF65-F5344CB8AC3E}">
        <p14:creationId xmlns:p14="http://schemas.microsoft.com/office/powerpoint/2010/main" val="263580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Comparison">
    <p:bg>
      <p:bgPr>
        <a:blipFill>
          <a:blip r:embed="rId2"/>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46FBAED-D0FC-CFB1-8E02-D880C9A1DBA7}"/>
              </a:ext>
            </a:extLst>
          </p:cNvPr>
          <p:cNvSpPr txBox="1">
            <a:spLocks noGrp="1"/>
          </p:cNvSpPr>
          <p:nvPr>
            <p:ph type="dt" sz="quarter" idx="7"/>
          </p:nvPr>
        </p:nvSpPr>
        <p:spPr>
          <a:xfrm>
            <a:off x="628650" y="6565254"/>
            <a:ext cx="2057400" cy="365129"/>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E0F6C2DC-7CB5-444F-AD8A-A823A5DD3830}" type="datetime1">
              <a:rPr lang="en-US"/>
              <a:pPr lvl="0"/>
              <a:t>5/19/2025</a:t>
            </a:fld>
            <a:endParaRPr lang="en-US"/>
          </a:p>
        </p:txBody>
      </p:sp>
      <p:sp>
        <p:nvSpPr>
          <p:cNvPr id="3" name="Footer Placeholder 4">
            <a:extLst>
              <a:ext uri="{FF2B5EF4-FFF2-40B4-BE49-F238E27FC236}">
                <a16:creationId xmlns:a16="http://schemas.microsoft.com/office/drawing/2014/main" id="{B73D9AE3-0D4C-BF2E-9F1B-806998504A17}"/>
              </a:ext>
            </a:extLst>
          </p:cNvPr>
          <p:cNvSpPr txBox="1">
            <a:spLocks noGrp="1"/>
          </p:cNvSpPr>
          <p:nvPr>
            <p:ph type="ftr" sz="quarter" idx="9"/>
          </p:nvPr>
        </p:nvSpPr>
        <p:spPr>
          <a:xfrm>
            <a:off x="3028949" y="6565254"/>
            <a:ext cx="3086099" cy="365129"/>
          </a:xfrm>
          <a:prstGeom prst="rect">
            <a:avLst/>
          </a:prstGeom>
          <a:noFill/>
          <a:ln>
            <a:noFill/>
          </a:ln>
        </p:spPr>
        <p:txBody>
          <a:bodyPr vert="horz" wrap="square" lIns="91440" tIns="45720" rIns="91440" bIns="45720" anchor="t" anchorCtr="1" compatLnSpc="1">
            <a:noAutofit/>
          </a:bodyPr>
          <a:lstStyle>
            <a:lvl1pPr marL="0" marR="0" lvl="0" indent="0" algn="ct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endParaRPr lang="en-US"/>
          </a:p>
        </p:txBody>
      </p:sp>
      <p:sp>
        <p:nvSpPr>
          <p:cNvPr id="4" name="Slide Number Placeholder 5">
            <a:extLst>
              <a:ext uri="{FF2B5EF4-FFF2-40B4-BE49-F238E27FC236}">
                <a16:creationId xmlns:a16="http://schemas.microsoft.com/office/drawing/2014/main" id="{0934251C-9CD3-D1D2-42EA-7A2EBF711902}"/>
              </a:ext>
            </a:extLst>
          </p:cNvPr>
          <p:cNvSpPr txBox="1">
            <a:spLocks noGrp="1"/>
          </p:cNvSpPr>
          <p:nvPr>
            <p:ph type="sldNum" sz="quarter" idx="8"/>
          </p:nvPr>
        </p:nvSpPr>
        <p:spPr>
          <a:xfrm>
            <a:off x="6867381" y="6572121"/>
            <a:ext cx="2057400" cy="365129"/>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B21AE15B-2AE6-479A-B9ED-680CAF4CA8EB}" type="slidenum">
              <a:t>‹#›</a:t>
            </a:fld>
            <a:endParaRPr lang="en-US"/>
          </a:p>
        </p:txBody>
      </p:sp>
      <p:sp>
        <p:nvSpPr>
          <p:cNvPr id="5" name="Title 6">
            <a:extLst>
              <a:ext uri="{FF2B5EF4-FFF2-40B4-BE49-F238E27FC236}">
                <a16:creationId xmlns:a16="http://schemas.microsoft.com/office/drawing/2014/main" id="{7136E07C-90CE-6DEC-9207-F2DA0F9ABA47}"/>
              </a:ext>
            </a:extLst>
          </p:cNvPr>
          <p:cNvSpPr txBox="1">
            <a:spLocks noGrp="1"/>
          </p:cNvSpPr>
          <p:nvPr>
            <p:ph type="title"/>
          </p:nvPr>
        </p:nvSpPr>
        <p:spPr>
          <a:xfrm>
            <a:off x="235073" y="78610"/>
            <a:ext cx="8673842" cy="451741"/>
          </a:xfrm>
          <a:prstGeom prst="rect">
            <a:avLst/>
          </a:prstGeom>
          <a:noFill/>
          <a:ln>
            <a:noFill/>
          </a:ln>
        </p:spPr>
        <p:txBody>
          <a:bodyPr vert="horz" wrap="square" lIns="91440" tIns="45720" rIns="91440" bIns="45720" anchor="t" anchorCtr="0" compatLnSpc="1">
            <a:noAutofit/>
          </a:bodyPr>
          <a:lstStyle>
            <a:lvl1pPr marL="0" marR="0" lvl="0" indent="0" fontAlgn="auto">
              <a:spcBef>
                <a:spcPts val="0"/>
              </a:spcBef>
              <a:spcAft>
                <a:spcPts val="0"/>
              </a:spcAft>
              <a:tabLst/>
              <a:defRPr lang="en-US" sz="2800" b="1" i="0" u="none" strike="noStrike" cap="none" spc="0" baseline="0">
                <a:solidFill>
                  <a:srgbClr val="FFFFFF"/>
                </a:solidFill>
                <a:uFillTx/>
                <a:latin typeface="Lato" pitchFamily="34"/>
                <a:ea typeface="Lato" pitchFamily="34"/>
                <a:cs typeface="Lato" pitchFamily="34"/>
              </a:defRPr>
            </a:lvl1pPr>
          </a:lstStyle>
          <a:p>
            <a:pPr lvl="0"/>
            <a:r>
              <a:rPr lang="en-US"/>
              <a:t>Title 9: ………………………………………</a:t>
            </a:r>
          </a:p>
        </p:txBody>
      </p:sp>
      <p:sp>
        <p:nvSpPr>
          <p:cNvPr id="6" name="Text Placeholder 11">
            <a:extLst>
              <a:ext uri="{FF2B5EF4-FFF2-40B4-BE49-F238E27FC236}">
                <a16:creationId xmlns:a16="http://schemas.microsoft.com/office/drawing/2014/main" id="{F9CE4BFA-10A4-162D-77E0-6B281BBAAE3E}"/>
              </a:ext>
            </a:extLst>
          </p:cNvPr>
          <p:cNvSpPr txBox="1">
            <a:spLocks noGrp="1"/>
          </p:cNvSpPr>
          <p:nvPr>
            <p:ph type="body" sz="quarter" idx="4294967295"/>
          </p:nvPr>
        </p:nvSpPr>
        <p:spPr>
          <a:xfrm>
            <a:off x="234945" y="1215027"/>
            <a:ext cx="8674098" cy="4880975"/>
          </a:xfrm>
          <a:prstGeom prst="rect">
            <a:avLst/>
          </a:prstGeom>
          <a:noFill/>
          <a:ln>
            <a:noFill/>
          </a:ln>
        </p:spPr>
        <p:txBody>
          <a:bodyPr vert="horz" wrap="square" lIns="91440" tIns="45720" rIns="91440" bIns="45720" anchor="t" anchorCtr="0" compatLnSpc="1">
            <a:noAutofit/>
          </a:bodyPr>
          <a:lstStyle>
            <a:lvl1pPr marR="0" lvl="0"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1pPr>
            <a:lvl2pPr marR="0" lvl="1"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2pPr>
            <a:lvl3pPr marR="0" lvl="2"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3pPr>
            <a:lvl4pPr marR="0" lvl="3"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4pPr>
            <a:lvl5pPr marR="0" lvl="4" fontAlgn="auto">
              <a:spcAft>
                <a:spcPts val="0"/>
              </a:spcAft>
              <a:buSzPct val="100000"/>
              <a:buFont typeface="Arial" pitchFamily="34"/>
              <a:tabLst/>
              <a:defRPr lang="en-US" b="0" i="0" u="none" strike="noStrike" cap="none" spc="0" baseline="0">
                <a:solidFill>
                  <a:srgbClr val="000000"/>
                </a:solidFill>
                <a:uFillTx/>
                <a:latin typeface="Lato" pitchFamily="34"/>
                <a:ea typeface="Lato" pitchFamily="34"/>
                <a:cs typeface="Lato" pitchFamily="3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590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ntent with Caption">
    <p:bg>
      <p:bgPr>
        <a:blipFill>
          <a:blip r:embed="rId2"/>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F5CDAA5-186E-FC22-A5F2-7F795AA86736}"/>
              </a:ext>
            </a:extLst>
          </p:cNvPr>
          <p:cNvSpPr txBox="1">
            <a:spLocks noGrp="1"/>
          </p:cNvSpPr>
          <p:nvPr>
            <p:ph type="dt" sz="quarter" idx="7"/>
          </p:nvPr>
        </p:nvSpPr>
        <p:spPr>
          <a:xfrm>
            <a:off x="628650" y="6565254"/>
            <a:ext cx="2057400" cy="365129"/>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1" i="0" u="none" strike="noStrike" kern="1200" cap="none" spc="0" baseline="0">
                <a:solidFill>
                  <a:srgbClr val="F2F2F2"/>
                </a:solidFill>
                <a:uFillTx/>
                <a:latin typeface="Lato" pitchFamily="34"/>
                <a:ea typeface="Lato" pitchFamily="34"/>
                <a:cs typeface="Lato" pitchFamily="34"/>
              </a:defRPr>
            </a:lvl1pPr>
          </a:lstStyle>
          <a:p>
            <a:pPr lvl="0"/>
            <a:fld id="{D475C3E2-BED4-4176-963A-FF865903126F}" type="datetime1">
              <a:rPr lang="en-US"/>
              <a:pPr lvl="0"/>
              <a:t>5/19/2025</a:t>
            </a:fld>
            <a:endParaRPr lang="en-US"/>
          </a:p>
        </p:txBody>
      </p:sp>
      <p:sp>
        <p:nvSpPr>
          <p:cNvPr id="3" name="Footer Placeholder 4">
            <a:extLst>
              <a:ext uri="{FF2B5EF4-FFF2-40B4-BE49-F238E27FC236}">
                <a16:creationId xmlns:a16="http://schemas.microsoft.com/office/drawing/2014/main" id="{1D67C245-83FE-8827-FADE-0B6A2B801E8D}"/>
              </a:ext>
            </a:extLst>
          </p:cNvPr>
          <p:cNvSpPr txBox="1">
            <a:spLocks noGrp="1"/>
          </p:cNvSpPr>
          <p:nvPr>
            <p:ph type="ftr" sz="quarter" idx="9"/>
          </p:nvPr>
        </p:nvSpPr>
        <p:spPr>
          <a:xfrm>
            <a:off x="3028949" y="6565254"/>
            <a:ext cx="3086099" cy="365129"/>
          </a:xfrm>
          <a:prstGeom prst="rect">
            <a:avLst/>
          </a:prstGeom>
          <a:noFill/>
          <a:ln>
            <a:noFill/>
          </a:ln>
        </p:spPr>
        <p:txBody>
          <a:bodyPr vert="horz" wrap="square" lIns="91440" tIns="45720" rIns="91440" bIns="45720" anchor="t" anchorCtr="1" compatLnSpc="1">
            <a:noAutofit/>
          </a:bodyPr>
          <a:lstStyle>
            <a:lvl1pPr marL="0" marR="0" lvl="0" indent="0" algn="ct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endParaRPr lang="en-US"/>
          </a:p>
        </p:txBody>
      </p:sp>
      <p:sp>
        <p:nvSpPr>
          <p:cNvPr id="4" name="Slide Number Placeholder 5">
            <a:extLst>
              <a:ext uri="{FF2B5EF4-FFF2-40B4-BE49-F238E27FC236}">
                <a16:creationId xmlns:a16="http://schemas.microsoft.com/office/drawing/2014/main" id="{26547926-2775-D0FB-9680-EA72AC10C0B9}"/>
              </a:ext>
            </a:extLst>
          </p:cNvPr>
          <p:cNvSpPr txBox="1">
            <a:spLocks noGrp="1"/>
          </p:cNvSpPr>
          <p:nvPr>
            <p:ph type="sldNum" sz="quarter" idx="8"/>
          </p:nvPr>
        </p:nvSpPr>
        <p:spPr>
          <a:xfrm>
            <a:off x="6867381" y="6572121"/>
            <a:ext cx="2057400" cy="365129"/>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US" sz="1200" b="1" i="0" u="none" strike="noStrike" kern="1200" cap="none" spc="0" baseline="0">
                <a:solidFill>
                  <a:srgbClr val="203864"/>
                </a:solidFill>
                <a:uFillTx/>
                <a:latin typeface="Lato" pitchFamily="34"/>
                <a:ea typeface="Lato" pitchFamily="34"/>
                <a:cs typeface="Lato" pitchFamily="34"/>
              </a:defRPr>
            </a:lvl1pPr>
          </a:lstStyle>
          <a:p>
            <a:pPr lvl="0"/>
            <a:fld id="{B1F30C8A-141B-4F5D-8976-DD1596A48E6C}" type="slidenum">
              <a:t>‹#›</a:t>
            </a:fld>
            <a:endParaRPr lang="en-US"/>
          </a:p>
        </p:txBody>
      </p:sp>
    </p:spTree>
    <p:extLst>
      <p:ext uri="{BB962C8B-B14F-4D97-AF65-F5344CB8AC3E}">
        <p14:creationId xmlns:p14="http://schemas.microsoft.com/office/powerpoint/2010/main" val="1952851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ED1F5C4-B0C1-AD24-3BB6-043FE48C7E3E}"/>
              </a:ext>
            </a:extLst>
          </p:cNvPr>
          <p:cNvPicPr>
            <a:picLocks noChangeAspect="1"/>
          </p:cNvPicPr>
          <p:nvPr/>
        </p:nvPicPr>
        <p:blipFill>
          <a:blip r:embed="rId2"/>
          <a:srcRect/>
          <a:stretch>
            <a:fillRect/>
          </a:stretch>
        </p:blipFill>
        <p:spPr>
          <a:xfrm>
            <a:off x="413016" y="398422"/>
            <a:ext cx="2037228" cy="611596"/>
          </a:xfrm>
          <a:prstGeom prst="rect">
            <a:avLst/>
          </a:prstGeom>
          <a:noFill/>
          <a:ln cap="flat">
            <a:noFill/>
          </a:ln>
        </p:spPr>
      </p:pic>
      <p:sp>
        <p:nvSpPr>
          <p:cNvPr id="3" name="Title 6">
            <a:extLst>
              <a:ext uri="{FF2B5EF4-FFF2-40B4-BE49-F238E27FC236}">
                <a16:creationId xmlns:a16="http://schemas.microsoft.com/office/drawing/2014/main" id="{53390445-B5AC-1544-0786-F4CFB00A5F8C}"/>
              </a:ext>
            </a:extLst>
          </p:cNvPr>
          <p:cNvSpPr txBox="1"/>
          <p:nvPr/>
        </p:nvSpPr>
        <p:spPr>
          <a:xfrm>
            <a:off x="320195" y="2377558"/>
            <a:ext cx="7342485" cy="848791"/>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vi-VN" sz="6000" b="1" i="0" u="none" strike="noStrike" kern="1200" cap="none" spc="0" baseline="0">
                <a:solidFill>
                  <a:srgbClr val="C00000"/>
                </a:solidFill>
                <a:uFillTx/>
                <a:latin typeface="Lato" pitchFamily="34"/>
                <a:ea typeface="Lato" pitchFamily="34"/>
                <a:cs typeface="Lato" pitchFamily="34"/>
              </a:rPr>
              <a:t>Báo cáo bài tập lớn</a:t>
            </a:r>
            <a:endParaRPr lang="en-US" sz="6000" b="1" i="0" u="none" strike="noStrike" kern="1200" cap="none" spc="0" baseline="0">
              <a:solidFill>
                <a:srgbClr val="C00000"/>
              </a:solidFill>
              <a:uFillTx/>
              <a:latin typeface="Lato" pitchFamily="34"/>
              <a:ea typeface="Lato" pitchFamily="34"/>
              <a:cs typeface="Lato" pitchFamily="34"/>
            </a:endParaRPr>
          </a:p>
        </p:txBody>
      </p:sp>
      <p:sp>
        <p:nvSpPr>
          <p:cNvPr id="4" name="Title 6">
            <a:extLst>
              <a:ext uri="{FF2B5EF4-FFF2-40B4-BE49-F238E27FC236}">
                <a16:creationId xmlns:a16="http://schemas.microsoft.com/office/drawing/2014/main" id="{4E443E44-C624-A4BB-D0FD-98495A3CA31B}"/>
              </a:ext>
            </a:extLst>
          </p:cNvPr>
          <p:cNvSpPr txBox="1"/>
          <p:nvPr/>
        </p:nvSpPr>
        <p:spPr>
          <a:xfrm>
            <a:off x="413016" y="3226350"/>
            <a:ext cx="7342485" cy="667146"/>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vi-VN" sz="2800" b="1" i="0" u="none" strike="noStrike" kern="1200" cap="none" spc="0" baseline="0">
                <a:solidFill>
                  <a:srgbClr val="C00000"/>
                </a:solidFill>
                <a:uFillTx/>
                <a:latin typeface="Lato" pitchFamily="34"/>
                <a:ea typeface="Lato" pitchFamily="34"/>
                <a:cs typeface="Lato" pitchFamily="34"/>
              </a:rPr>
              <a:t>Tên đề tài: </a:t>
            </a:r>
            <a:r>
              <a:rPr lang="vi-VN" sz="2800" b="0" i="0" u="none" strike="noStrike" kern="1200" cap="none" spc="0" baseline="0">
                <a:solidFill>
                  <a:srgbClr val="C00000"/>
                </a:solidFill>
                <a:uFillTx/>
                <a:latin typeface="Lato" pitchFamily="34"/>
                <a:ea typeface="Lato" pitchFamily="34"/>
                <a:cs typeface="Lato" pitchFamily="34"/>
              </a:rPr>
              <a:t>Phân tích cảm xúc</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vi-VN" sz="2800" b="1" i="0" u="none" strike="noStrike" kern="1200" cap="none" spc="0" baseline="0">
                <a:solidFill>
                  <a:srgbClr val="C00000"/>
                </a:solidFill>
                <a:uFillTx/>
                <a:latin typeface="Lato" pitchFamily="34"/>
                <a:ea typeface="Lato" pitchFamily="34"/>
                <a:cs typeface="Lato" pitchFamily="34"/>
              </a:rPr>
              <a:t>GVHD: </a:t>
            </a:r>
            <a:r>
              <a:rPr lang="vi-VN" sz="2800" b="0" i="0" u="none" strike="noStrike" kern="1200" cap="none" spc="0" baseline="0">
                <a:solidFill>
                  <a:srgbClr val="C00000"/>
                </a:solidFill>
                <a:uFillTx/>
                <a:latin typeface="Lato" pitchFamily="34"/>
                <a:ea typeface="Lato" pitchFamily="34"/>
                <a:cs typeface="Lato" pitchFamily="34"/>
              </a:rPr>
              <a:t>PGS.TS Thân Quang Khoát</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800" b="0" i="0" u="none" strike="noStrike" kern="1200" cap="none" spc="0" baseline="0">
              <a:solidFill>
                <a:srgbClr val="C00000"/>
              </a:solidFill>
              <a:uFillTx/>
              <a:latin typeface="Lato" pitchFamily="34"/>
              <a:ea typeface="Lato" pitchFamily="34"/>
              <a:cs typeface="Lato" pitchFamily="34"/>
            </a:endParaRP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2800" b="0" i="0" u="none" strike="noStrike" kern="1200" cap="none" spc="0" baseline="0">
              <a:solidFill>
                <a:srgbClr val="C00000"/>
              </a:solidFill>
              <a:uFillTx/>
              <a:latin typeface="Lato" pitchFamily="34"/>
              <a:ea typeface="Lato" pitchFamily="34"/>
              <a:cs typeface="Lato" pitchFamily="3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849857-8BB3-6A46-F778-5F428BE3679A}"/>
              </a:ext>
            </a:extLst>
          </p:cNvPr>
          <p:cNvSpPr txBox="1">
            <a:spLocks noGrp="1"/>
          </p:cNvSpPr>
          <p:nvPr>
            <p:ph type="sldNum" sz="quarter" idx="8"/>
          </p:nvPr>
        </p:nvSpPr>
        <p:spPr/>
        <p:txBody>
          <a:bodyPr/>
          <a:lstStyle/>
          <a:p>
            <a:pPr lvl="0"/>
            <a:fld id="{CA3D9D79-2B46-4BBA-A006-890A673A9799}" type="slidenum">
              <a:rPr/>
              <a:t>10</a:t>
            </a:fld>
            <a:endParaRPr lang="en-US"/>
          </a:p>
        </p:txBody>
      </p:sp>
      <p:sp>
        <p:nvSpPr>
          <p:cNvPr id="3" name="Title 2">
            <a:extLst>
              <a:ext uri="{FF2B5EF4-FFF2-40B4-BE49-F238E27FC236}">
                <a16:creationId xmlns:a16="http://schemas.microsoft.com/office/drawing/2014/main" id="{2D0BAD96-B038-F3BB-5A7E-6B6F5F158290}"/>
              </a:ext>
            </a:extLst>
          </p:cNvPr>
          <p:cNvSpPr txBox="1">
            <a:spLocks noGrp="1"/>
          </p:cNvSpPr>
          <p:nvPr>
            <p:ph type="title"/>
          </p:nvPr>
        </p:nvSpPr>
        <p:spPr>
          <a:xfrm>
            <a:off x="113778" y="97273"/>
            <a:ext cx="8673842" cy="451741"/>
          </a:xfrm>
        </p:spPr>
        <p:txBody>
          <a:bodyPr/>
          <a:lstStyle/>
          <a:p>
            <a:pPr lvl="0"/>
            <a:r>
              <a:rPr lang="vi-VN"/>
              <a:t>2.2. Tiền xử lý dữ liệu</a:t>
            </a:r>
            <a:endParaRPr lang="en-US"/>
          </a:p>
        </p:txBody>
      </p:sp>
      <p:sp>
        <p:nvSpPr>
          <p:cNvPr id="4" name="Content Placeholder 3">
            <a:extLst>
              <a:ext uri="{FF2B5EF4-FFF2-40B4-BE49-F238E27FC236}">
                <a16:creationId xmlns:a16="http://schemas.microsoft.com/office/drawing/2014/main" id="{2E7289D2-BB44-F3C7-094D-55B7DC9268EE}"/>
              </a:ext>
            </a:extLst>
          </p:cNvPr>
          <p:cNvSpPr txBox="1">
            <a:spLocks noGrp="1"/>
          </p:cNvSpPr>
          <p:nvPr>
            <p:ph type="body" sz="quarter" idx="4294967295"/>
          </p:nvPr>
        </p:nvSpPr>
        <p:spPr>
          <a:xfrm>
            <a:off x="113778" y="777304"/>
            <a:ext cx="8673842" cy="5303391"/>
          </a:xfrm>
          <a:prstGeom prst="rect">
            <a:avLst/>
          </a:prstGeom>
          <a:noFill/>
          <a:ln>
            <a:noFill/>
          </a:ln>
        </p:spPr>
        <p:txBody>
          <a:bodyPr vert="horz" wrap="square" lIns="91440" tIns="45720" rIns="91440" bIns="45720" anchor="t" anchorCtr="0" compatLnSpc="1">
            <a:noAutofit/>
          </a:bodyPr>
          <a:lstStyle/>
          <a:p>
            <a:pPr marL="0" lvl="0" indent="0" algn="just">
              <a:lnSpc>
                <a:spcPct val="150000"/>
              </a:lnSpc>
              <a:buNone/>
            </a:pPr>
            <a:r>
              <a:rPr lang="vi-VN" sz="2200" b="1">
                <a:solidFill>
                  <a:srgbClr val="203864"/>
                </a:solidFill>
                <a:latin typeface="Lato" pitchFamily="34"/>
                <a:ea typeface="Lato" pitchFamily="34"/>
                <a:cs typeface="Lato" pitchFamily="34"/>
              </a:rPr>
              <a:t>Các phương pháp vector hoá văn bản</a:t>
            </a:r>
          </a:p>
          <a:p>
            <a:pPr lvl="1" algn="just">
              <a:lnSpc>
                <a:spcPct val="150000"/>
              </a:lnSpc>
              <a:buSzPct val="100000"/>
              <a:buFont typeface="Arial" pitchFamily="34"/>
            </a:pPr>
            <a:r>
              <a:rPr lang="vi-VN" sz="2000" b="1">
                <a:solidFill>
                  <a:srgbClr val="C00000"/>
                </a:solidFill>
                <a:latin typeface="Lato" pitchFamily="34"/>
                <a:ea typeface="Lato" pitchFamily="34"/>
                <a:cs typeface="Lato" pitchFamily="34"/>
              </a:rPr>
              <a:t>TF-IDF (Term Frequency - Inverse Document Frequency) </a:t>
            </a:r>
          </a:p>
          <a:p>
            <a:pPr lvl="2" algn="just">
              <a:lnSpc>
                <a:spcPct val="150000"/>
              </a:lnSpc>
              <a:buSzPct val="100000"/>
              <a:buFont typeface="Arial" pitchFamily="34"/>
            </a:pPr>
            <a:r>
              <a:rPr lang="vi-VN" sz="1700">
                <a:solidFill>
                  <a:srgbClr val="000000"/>
                </a:solidFill>
                <a:latin typeface="Lato" pitchFamily="34"/>
                <a:ea typeface="Lato" pitchFamily="34"/>
                <a:cs typeface="Lato" pitchFamily="34"/>
              </a:rPr>
              <a:t>Kết hợp tần suất xuất hiện từng token trong câu </a:t>
            </a:r>
            <a:r>
              <a:rPr lang="vi-VN" sz="1700" b="1">
                <a:solidFill>
                  <a:srgbClr val="000000"/>
                </a:solidFill>
                <a:latin typeface="Lato" pitchFamily="34"/>
                <a:ea typeface="Lato" pitchFamily="34"/>
                <a:cs typeface="Lato" pitchFamily="34"/>
              </a:rPr>
              <a:t>(TF) </a:t>
            </a:r>
            <a:r>
              <a:rPr lang="vi-VN" sz="1700">
                <a:solidFill>
                  <a:srgbClr val="000000"/>
                </a:solidFill>
                <a:latin typeface="Lato" pitchFamily="34"/>
                <a:ea typeface="Lato" pitchFamily="34"/>
                <a:cs typeface="Lato" pitchFamily="34"/>
              </a:rPr>
              <a:t>và độ phổ biến của từng token trên toàn tập dữ liệu </a:t>
            </a:r>
            <a:r>
              <a:rPr lang="vi-VN" sz="1700" b="1">
                <a:solidFill>
                  <a:srgbClr val="000000"/>
                </a:solidFill>
                <a:latin typeface="Lato" pitchFamily="34"/>
                <a:ea typeface="Lato" pitchFamily="34"/>
                <a:cs typeface="Lato" pitchFamily="34"/>
              </a:rPr>
              <a:t>(IDF)</a:t>
            </a:r>
          </a:p>
          <a:p>
            <a:pPr lvl="2" algn="just">
              <a:lnSpc>
                <a:spcPct val="150000"/>
              </a:lnSpc>
              <a:buSzPct val="100000"/>
              <a:buFont typeface="Arial" pitchFamily="34"/>
            </a:pPr>
            <a:r>
              <a:rPr lang="vi-VN" sz="1700">
                <a:solidFill>
                  <a:srgbClr val="000000"/>
                </a:solidFill>
                <a:latin typeface="Lato" pitchFamily="34"/>
                <a:ea typeface="Lato" pitchFamily="34"/>
                <a:cs typeface="Lato" pitchFamily="34"/>
              </a:rPr>
              <a:t>Giảm trọng số các từ phổ biến, làm nổi bật các từ hiếm gặp</a:t>
            </a:r>
          </a:p>
          <a:p>
            <a:pPr lvl="2" algn="just">
              <a:lnSpc>
                <a:spcPct val="150000"/>
              </a:lnSpc>
              <a:buSzPct val="100000"/>
              <a:buFont typeface="Arial" pitchFamily="34"/>
            </a:pPr>
            <a:r>
              <a:rPr lang="vi-VN" sz="1700">
                <a:solidFill>
                  <a:srgbClr val="000000"/>
                </a:solidFill>
                <a:latin typeface="Lato" pitchFamily="34"/>
                <a:ea typeface="Lato" pitchFamily="34"/>
                <a:cs typeface="Lato" pitchFamily="34"/>
              </a:rPr>
              <a:t>Khả năng phân biệt cảm xúc tốt → hiệu quả với </a:t>
            </a:r>
            <a:r>
              <a:rPr lang="vi-VN" sz="1700" b="1">
                <a:solidFill>
                  <a:srgbClr val="000000"/>
                </a:solidFill>
                <a:latin typeface="Lato" pitchFamily="34"/>
                <a:ea typeface="Lato" pitchFamily="34"/>
                <a:cs typeface="Lato" pitchFamily="34"/>
              </a:rPr>
              <a:t>SST-2</a:t>
            </a:r>
            <a:endParaRPr lang="vi-VN" sz="1700" b="1">
              <a:solidFill>
                <a:srgbClr val="203864"/>
              </a:solidFill>
              <a:latin typeface="Lato" pitchFamily="34"/>
              <a:ea typeface="Lato" pitchFamily="34"/>
              <a:cs typeface="Lato" pitchFamily="34"/>
            </a:endParaRPr>
          </a:p>
          <a:p>
            <a:pPr lvl="1" algn="just">
              <a:lnSpc>
                <a:spcPct val="150000"/>
              </a:lnSpc>
              <a:buSzPct val="100000"/>
              <a:buFont typeface="Arial" pitchFamily="34"/>
            </a:pPr>
            <a:r>
              <a:rPr lang="vi-VN" sz="2000" b="1">
                <a:solidFill>
                  <a:srgbClr val="C00000"/>
                </a:solidFill>
                <a:latin typeface="Lato" pitchFamily="34"/>
                <a:ea typeface="Lato" pitchFamily="34"/>
                <a:cs typeface="Lato" pitchFamily="34"/>
              </a:rPr>
              <a:t>Embedding:</a:t>
            </a:r>
          </a:p>
          <a:p>
            <a:pPr lvl="2" algn="just">
              <a:lnSpc>
                <a:spcPct val="150000"/>
              </a:lnSpc>
              <a:buSzPct val="100000"/>
              <a:buFont typeface="Arial" pitchFamily="34"/>
            </a:pPr>
            <a:r>
              <a:rPr lang="vi-VN" sz="1600">
                <a:latin typeface="Lato" pitchFamily="34"/>
                <a:ea typeface="Lato" pitchFamily="34"/>
                <a:cs typeface="Lato" pitchFamily="34"/>
              </a:rPr>
              <a:t>Khởi tạo ngẫu nhiên</a:t>
            </a:r>
          </a:p>
          <a:p>
            <a:pPr lvl="2" algn="just">
              <a:lnSpc>
                <a:spcPct val="150000"/>
              </a:lnSpc>
              <a:buSzPct val="100000"/>
              <a:buFont typeface="Arial" pitchFamily="34"/>
            </a:pPr>
            <a:r>
              <a:rPr lang="vi-VN" sz="1600">
                <a:solidFill>
                  <a:srgbClr val="000000"/>
                </a:solidFill>
                <a:latin typeface="Lato" pitchFamily="34"/>
                <a:ea typeface="Lato" pitchFamily="34"/>
                <a:cs typeface="Lato" pitchFamily="34"/>
              </a:rPr>
              <a:t>Sử dụng pretrained embedding: GLoVe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73928E-1261-2E8B-CC2B-5DA0BD838084}"/>
              </a:ext>
            </a:extLst>
          </p:cNvPr>
          <p:cNvSpPr txBox="1">
            <a:spLocks noGrp="1"/>
          </p:cNvSpPr>
          <p:nvPr>
            <p:ph type="sldNum" sz="quarter" idx="8"/>
          </p:nvPr>
        </p:nvSpPr>
        <p:spPr/>
        <p:txBody>
          <a:bodyPr/>
          <a:lstStyle/>
          <a:p>
            <a:pPr lvl="0"/>
            <a:fld id="{BB5362FF-D042-4D51-B373-B7777686BB07}" type="slidenum">
              <a:rPr/>
              <a:t>11</a:t>
            </a:fld>
            <a:endParaRPr lang="en-US"/>
          </a:p>
        </p:txBody>
      </p:sp>
      <p:sp>
        <p:nvSpPr>
          <p:cNvPr id="3" name="Title 2">
            <a:extLst>
              <a:ext uri="{FF2B5EF4-FFF2-40B4-BE49-F238E27FC236}">
                <a16:creationId xmlns:a16="http://schemas.microsoft.com/office/drawing/2014/main" id="{8CB3C750-16F6-55EC-9A3F-EE1F3DDC2CF1}"/>
              </a:ext>
            </a:extLst>
          </p:cNvPr>
          <p:cNvSpPr txBox="1">
            <a:spLocks noGrp="1"/>
          </p:cNvSpPr>
          <p:nvPr>
            <p:ph type="title"/>
          </p:nvPr>
        </p:nvSpPr>
        <p:spPr>
          <a:xfrm>
            <a:off x="113778" y="97273"/>
            <a:ext cx="8673842" cy="451741"/>
          </a:xfrm>
        </p:spPr>
        <p:txBody>
          <a:bodyPr/>
          <a:lstStyle/>
          <a:p>
            <a:pPr lvl="0"/>
            <a:r>
              <a:rPr lang="vi-VN"/>
              <a:t>2.3. Tăng cường dữ liệu</a:t>
            </a:r>
            <a:endParaRPr lang="en-US"/>
          </a:p>
        </p:txBody>
      </p:sp>
      <p:sp>
        <p:nvSpPr>
          <p:cNvPr id="4" name="Content Placeholder 3">
            <a:extLst>
              <a:ext uri="{FF2B5EF4-FFF2-40B4-BE49-F238E27FC236}">
                <a16:creationId xmlns:a16="http://schemas.microsoft.com/office/drawing/2014/main" id="{B9B2BF76-CC77-E599-11B1-FD31A7E20E80}"/>
              </a:ext>
            </a:extLst>
          </p:cNvPr>
          <p:cNvSpPr txBox="1">
            <a:spLocks noGrp="1"/>
          </p:cNvSpPr>
          <p:nvPr>
            <p:ph type="body" sz="quarter" idx="4294967295"/>
          </p:nvPr>
        </p:nvSpPr>
        <p:spPr>
          <a:xfrm>
            <a:off x="113778" y="880631"/>
            <a:ext cx="8410788" cy="3670584"/>
          </a:xfrm>
          <a:prstGeom prst="rect">
            <a:avLst/>
          </a:prstGeom>
          <a:noFill/>
          <a:ln>
            <a:noFill/>
          </a:ln>
        </p:spPr>
        <p:txBody>
          <a:bodyPr vert="horz" wrap="square" lIns="91440" tIns="45720" rIns="91440" bIns="45720" anchor="t" anchorCtr="0" compatLnSpc="1">
            <a:noAutofit/>
          </a:bodyPr>
          <a:lstStyle/>
          <a:p>
            <a:pPr marL="0" lvl="0" indent="0" algn="just">
              <a:lnSpc>
                <a:spcPct val="150000"/>
              </a:lnSpc>
              <a:spcAft>
                <a:spcPts val="600"/>
              </a:spcAft>
              <a:buNone/>
            </a:pPr>
            <a:r>
              <a:rPr lang="vi-VN" sz="2000" b="1">
                <a:solidFill>
                  <a:srgbClr val="203864"/>
                </a:solidFill>
                <a:latin typeface="Lato" pitchFamily="34"/>
                <a:ea typeface="Lato" pitchFamily="34"/>
                <a:cs typeface="Lato" pitchFamily="34"/>
              </a:rPr>
              <a:t>Easy Data Augmentation (EDA)</a:t>
            </a:r>
            <a:r>
              <a:rPr lang="vi-VN" sz="2000">
                <a:solidFill>
                  <a:srgbClr val="203864"/>
                </a:solidFill>
                <a:latin typeface="Lato" pitchFamily="34"/>
                <a:ea typeface="Lato" pitchFamily="34"/>
                <a:cs typeface="Lato" pitchFamily="34"/>
              </a:rPr>
              <a:t>: </a:t>
            </a:r>
            <a:r>
              <a:rPr lang="vi-VN" sz="2000">
                <a:solidFill>
                  <a:srgbClr val="000000"/>
                </a:solidFill>
                <a:latin typeface="Lato" pitchFamily="34"/>
                <a:ea typeface="Lato" pitchFamily="34"/>
                <a:cs typeface="Lato" pitchFamily="34"/>
              </a:rPr>
              <a:t>Sử dụng WordNet để tra từ đồng nghĩa</a:t>
            </a:r>
          </a:p>
          <a:p>
            <a:pPr lvl="1" algn="just">
              <a:lnSpc>
                <a:spcPct val="150000"/>
              </a:lnSpc>
              <a:spcAft>
                <a:spcPts val="600"/>
              </a:spcAft>
              <a:buSzPct val="100000"/>
              <a:buFont typeface="Arial" pitchFamily="34"/>
            </a:pPr>
            <a:r>
              <a:rPr lang="vi-VN" sz="2000" b="1">
                <a:solidFill>
                  <a:srgbClr val="203864"/>
                </a:solidFill>
                <a:latin typeface="Lato" pitchFamily="34"/>
                <a:ea typeface="Lato" pitchFamily="34"/>
                <a:cs typeface="Lato" pitchFamily="34"/>
              </a:rPr>
              <a:t>Thay từ đồng nghĩa</a:t>
            </a:r>
            <a:r>
              <a:rPr lang="vi-VN" sz="2000">
                <a:solidFill>
                  <a:srgbClr val="203864"/>
                </a:solidFill>
                <a:latin typeface="Lato" pitchFamily="34"/>
                <a:ea typeface="Lato" pitchFamily="34"/>
                <a:cs typeface="Lato" pitchFamily="34"/>
              </a:rPr>
              <a:t>: </a:t>
            </a:r>
            <a:r>
              <a:rPr lang="vi-VN" sz="2000">
                <a:solidFill>
                  <a:srgbClr val="000000"/>
                </a:solidFill>
                <a:latin typeface="Lato" pitchFamily="34"/>
                <a:ea typeface="Lato" pitchFamily="34"/>
                <a:cs typeface="Lato" pitchFamily="34"/>
              </a:rPr>
              <a:t>Thay từ không phải stop word bằng từ đồng nghĩa </a:t>
            </a:r>
          </a:p>
          <a:p>
            <a:pPr marL="457200" lvl="1" indent="0" algn="just">
              <a:lnSpc>
                <a:spcPct val="150000"/>
              </a:lnSpc>
              <a:spcAft>
                <a:spcPts val="600"/>
              </a:spcAft>
              <a:buNone/>
            </a:pPr>
            <a:r>
              <a:rPr lang="vi-VN" sz="2000">
                <a:solidFill>
                  <a:srgbClr val="000000"/>
                </a:solidFill>
                <a:latin typeface="Lato" pitchFamily="34"/>
                <a:ea typeface="Lato" pitchFamily="34"/>
                <a:cs typeface="Lato" pitchFamily="34"/>
              </a:rPr>
              <a:t>   	 Ví dụ: This </a:t>
            </a:r>
            <a:r>
              <a:rPr lang="vi-VN" sz="2000" b="1">
                <a:solidFill>
                  <a:srgbClr val="4472C4"/>
                </a:solidFill>
                <a:latin typeface="Lato" pitchFamily="34"/>
                <a:ea typeface="Lato" pitchFamily="34"/>
                <a:cs typeface="Lato" pitchFamily="34"/>
              </a:rPr>
              <a:t>film</a:t>
            </a:r>
            <a:r>
              <a:rPr lang="vi-VN" sz="2000">
                <a:solidFill>
                  <a:srgbClr val="4472C4"/>
                </a:solidFill>
                <a:latin typeface="Lato" pitchFamily="34"/>
                <a:ea typeface="Lato" pitchFamily="34"/>
                <a:cs typeface="Lato" pitchFamily="34"/>
              </a:rPr>
              <a:t> </a:t>
            </a:r>
            <a:r>
              <a:rPr lang="vi-VN" sz="2000">
                <a:solidFill>
                  <a:srgbClr val="000000"/>
                </a:solidFill>
                <a:latin typeface="Lato" pitchFamily="34"/>
                <a:ea typeface="Lato" pitchFamily="34"/>
                <a:cs typeface="Lato" pitchFamily="34"/>
              </a:rPr>
              <a:t>is </a:t>
            </a:r>
            <a:r>
              <a:rPr lang="vi-VN" sz="2000" b="1">
                <a:solidFill>
                  <a:srgbClr val="C00000"/>
                </a:solidFill>
                <a:latin typeface="Lato" pitchFamily="34"/>
                <a:ea typeface="Lato" pitchFamily="34"/>
                <a:cs typeface="Lato" pitchFamily="34"/>
              </a:rPr>
              <a:t>great</a:t>
            </a:r>
            <a:r>
              <a:rPr lang="vi-VN" sz="2000">
                <a:solidFill>
                  <a:srgbClr val="C00000"/>
                </a:solidFill>
                <a:latin typeface="Lato" pitchFamily="34"/>
                <a:ea typeface="Lato" pitchFamily="34"/>
                <a:cs typeface="Lato" pitchFamily="34"/>
              </a:rPr>
              <a:t> </a:t>
            </a:r>
            <a:r>
              <a:rPr lang="vi-VN" sz="2000">
                <a:solidFill>
                  <a:srgbClr val="000000"/>
                </a:solidFill>
                <a:latin typeface="Lato" pitchFamily="34"/>
                <a:ea typeface="Lato" pitchFamily="34"/>
                <a:cs typeface="Lato" pitchFamily="34"/>
              </a:rPr>
              <a:t>→ This </a:t>
            </a:r>
            <a:r>
              <a:rPr lang="vi-VN" sz="2000" b="1">
                <a:solidFill>
                  <a:srgbClr val="4472C4"/>
                </a:solidFill>
                <a:latin typeface="Lato" pitchFamily="34"/>
                <a:ea typeface="Lato" pitchFamily="34"/>
                <a:cs typeface="Lato" pitchFamily="34"/>
              </a:rPr>
              <a:t>movie</a:t>
            </a:r>
            <a:r>
              <a:rPr lang="vi-VN" sz="2000">
                <a:solidFill>
                  <a:srgbClr val="000000"/>
                </a:solidFill>
                <a:latin typeface="Lato" pitchFamily="34"/>
                <a:ea typeface="Lato" pitchFamily="34"/>
                <a:cs typeface="Lato" pitchFamily="34"/>
              </a:rPr>
              <a:t> is </a:t>
            </a:r>
            <a:r>
              <a:rPr lang="vi-VN" sz="2000" b="1">
                <a:solidFill>
                  <a:srgbClr val="C00000"/>
                </a:solidFill>
                <a:latin typeface="Lato" pitchFamily="34"/>
                <a:ea typeface="Lato" pitchFamily="34"/>
                <a:cs typeface="Lato" pitchFamily="34"/>
              </a:rPr>
              <a:t>amazing</a:t>
            </a:r>
            <a:endParaRPr lang="vi-VN" sz="2000" b="1">
              <a:solidFill>
                <a:srgbClr val="000000"/>
              </a:solidFill>
              <a:latin typeface="Lato" pitchFamily="34"/>
              <a:ea typeface="Lato" pitchFamily="34"/>
              <a:cs typeface="Lato" pitchFamily="34"/>
            </a:endParaRPr>
          </a:p>
          <a:p>
            <a:pPr lvl="1" algn="just">
              <a:lnSpc>
                <a:spcPct val="150000"/>
              </a:lnSpc>
              <a:spcAft>
                <a:spcPts val="600"/>
              </a:spcAft>
              <a:buSzPct val="100000"/>
              <a:buFont typeface="Arial" pitchFamily="34"/>
            </a:pPr>
            <a:r>
              <a:rPr lang="vi-VN" sz="2000" b="1">
                <a:solidFill>
                  <a:srgbClr val="203864"/>
                </a:solidFill>
                <a:latin typeface="Lato" pitchFamily="34"/>
                <a:ea typeface="Lato" pitchFamily="34"/>
                <a:cs typeface="Lato" pitchFamily="34"/>
              </a:rPr>
              <a:t>Chèn từ ngẫu nhiên</a:t>
            </a:r>
            <a:r>
              <a:rPr lang="vi-VN" sz="2000">
                <a:solidFill>
                  <a:srgbClr val="203864"/>
                </a:solidFill>
                <a:latin typeface="Lato" pitchFamily="34"/>
                <a:ea typeface="Lato" pitchFamily="34"/>
                <a:cs typeface="Lato" pitchFamily="34"/>
              </a:rPr>
              <a:t>: </a:t>
            </a:r>
            <a:r>
              <a:rPr lang="vi-VN" sz="2000">
                <a:solidFill>
                  <a:srgbClr val="000000"/>
                </a:solidFill>
                <a:latin typeface="Lato" pitchFamily="34"/>
                <a:ea typeface="Lato" pitchFamily="34"/>
                <a:cs typeface="Lato" pitchFamily="34"/>
              </a:rPr>
              <a:t>Chèn từ đồng nghĩa vào vị trí ngẫu nhiên </a:t>
            </a:r>
            <a:endParaRPr lang="vi-VN" sz="2000" b="1">
              <a:solidFill>
                <a:srgbClr val="000000"/>
              </a:solidFill>
              <a:latin typeface="Lato" pitchFamily="34"/>
              <a:ea typeface="Lato" pitchFamily="34"/>
              <a:cs typeface="Lato" pitchFamily="34"/>
            </a:endParaRPr>
          </a:p>
          <a:p>
            <a:pPr marL="457200" lvl="1" indent="0" algn="just">
              <a:lnSpc>
                <a:spcPct val="150000"/>
              </a:lnSpc>
              <a:spcAft>
                <a:spcPts val="600"/>
              </a:spcAft>
              <a:buNone/>
            </a:pPr>
            <a:r>
              <a:rPr lang="vi-VN" sz="2000">
                <a:solidFill>
                  <a:srgbClr val="000000"/>
                </a:solidFill>
                <a:latin typeface="Lato"/>
                <a:ea typeface="Lato"/>
                <a:cs typeface="Lato"/>
              </a:rPr>
              <a:t>	Ví dụ: T</a:t>
            </a:r>
            <a:r>
              <a:rPr lang="en-US" sz="2000">
                <a:solidFill>
                  <a:srgbClr val="000000"/>
                </a:solidFill>
                <a:latin typeface="Lato"/>
                <a:ea typeface="Lato"/>
                <a:cs typeface="Lato"/>
              </a:rPr>
              <a:t>his article will focus on summarizing data augmentation </a:t>
            </a:r>
            <a:r>
              <a:rPr lang="vi-VN" sz="2000">
                <a:solidFill>
                  <a:srgbClr val="000000"/>
                </a:solidFill>
                <a:latin typeface="Lato"/>
                <a:ea typeface="Lato"/>
                <a:cs typeface="Lato"/>
              </a:rPr>
              <a:t>	</a:t>
            </a:r>
            <a:r>
              <a:rPr lang="en-US" sz="2000">
                <a:solidFill>
                  <a:srgbClr val="000000"/>
                </a:solidFill>
                <a:latin typeface="Lato"/>
                <a:ea typeface="Lato"/>
                <a:cs typeface="Lato"/>
              </a:rPr>
              <a:t>techniques in NLP”</a:t>
            </a:r>
            <a:r>
              <a:rPr lang="vi-VN" sz="2000">
                <a:solidFill>
                  <a:srgbClr val="000000"/>
                </a:solidFill>
                <a:latin typeface="Lato"/>
                <a:ea typeface="Lato"/>
                <a:cs typeface="Lato"/>
              </a:rPr>
              <a:t> → </a:t>
            </a:r>
            <a:r>
              <a:rPr lang="en-US" sz="2000">
                <a:solidFill>
                  <a:srgbClr val="000000"/>
                </a:solidFill>
                <a:latin typeface="Lato"/>
                <a:ea typeface="Lato"/>
                <a:cs typeface="Lato"/>
              </a:rPr>
              <a:t>This article will focus</a:t>
            </a:r>
            <a:r>
              <a:rPr lang="en-US" sz="2000">
                <a:solidFill>
                  <a:srgbClr val="4472C4"/>
                </a:solidFill>
                <a:latin typeface="Lato"/>
                <a:ea typeface="Lato"/>
                <a:cs typeface="Lato"/>
              </a:rPr>
              <a:t> </a:t>
            </a:r>
            <a:r>
              <a:rPr lang="en-US" sz="2000">
                <a:solidFill>
                  <a:srgbClr val="000000"/>
                </a:solidFill>
                <a:latin typeface="Lato"/>
                <a:ea typeface="Lato"/>
                <a:cs typeface="Lato"/>
              </a:rPr>
              <a:t>on</a:t>
            </a:r>
            <a:r>
              <a:rPr lang="en-US" sz="2000">
                <a:solidFill>
                  <a:srgbClr val="4472C4"/>
                </a:solidFill>
                <a:latin typeface="Lato"/>
                <a:ea typeface="Lato"/>
                <a:cs typeface="Lato"/>
              </a:rPr>
              <a:t> </a:t>
            </a:r>
            <a:r>
              <a:rPr lang="en-US" sz="2000" b="1">
                <a:solidFill>
                  <a:srgbClr val="C00000"/>
                </a:solidFill>
                <a:latin typeface="Lato"/>
                <a:ea typeface="Lato"/>
                <a:cs typeface="Lato"/>
              </a:rPr>
              <a:t>write-up</a:t>
            </a:r>
            <a:r>
              <a:rPr lang="en-US" sz="2000">
                <a:solidFill>
                  <a:srgbClr val="4472C4"/>
                </a:solidFill>
                <a:latin typeface="Lato"/>
                <a:ea typeface="Lato"/>
                <a:cs typeface="Lato"/>
              </a:rPr>
              <a:t> </a:t>
            </a:r>
            <a:r>
              <a:rPr lang="vi-VN" sz="2000">
                <a:solidFill>
                  <a:srgbClr val="4472C4"/>
                </a:solidFill>
                <a:latin typeface="Lato"/>
                <a:ea typeface="Lato"/>
                <a:cs typeface="Lato"/>
              </a:rPr>
              <a:t>	</a:t>
            </a:r>
            <a:r>
              <a:rPr lang="en-US" sz="2000">
                <a:solidFill>
                  <a:srgbClr val="000000"/>
                </a:solidFill>
                <a:latin typeface="Lato"/>
                <a:ea typeface="Lato"/>
                <a:cs typeface="Lato"/>
              </a:rPr>
              <a:t>summarizing</a:t>
            </a:r>
            <a:r>
              <a:rPr lang="en-US" sz="2000">
                <a:solidFill>
                  <a:srgbClr val="4472C4"/>
                </a:solidFill>
                <a:latin typeface="Lato"/>
                <a:ea typeface="Lato"/>
                <a:cs typeface="Lato"/>
              </a:rPr>
              <a:t> </a:t>
            </a:r>
            <a:r>
              <a:rPr lang="en-US" sz="2000">
                <a:solidFill>
                  <a:srgbClr val="000000"/>
                </a:solidFill>
                <a:latin typeface="Lato"/>
                <a:ea typeface="Lato"/>
                <a:cs typeface="Lato"/>
              </a:rPr>
              <a:t>data augmentation techniques</a:t>
            </a:r>
            <a:r>
              <a:rPr lang="vi-VN" sz="2000">
                <a:solidFill>
                  <a:srgbClr val="000000"/>
                </a:solidFill>
                <a:latin typeface="Lato"/>
                <a:ea typeface="Lato"/>
                <a:cs typeface="Lato"/>
              </a:rPr>
              <a:t> </a:t>
            </a:r>
            <a:r>
              <a:rPr lang="en-US" sz="2000">
                <a:solidFill>
                  <a:srgbClr val="000000"/>
                </a:solidFill>
                <a:latin typeface="Lato"/>
                <a:ea typeface="Lato"/>
                <a:cs typeface="Lato"/>
              </a:rPr>
              <a:t>in </a:t>
            </a:r>
            <a:r>
              <a:rPr lang="en-US" sz="2000" b="1">
                <a:solidFill>
                  <a:srgbClr val="C00000"/>
                </a:solidFill>
                <a:latin typeface="Lato"/>
                <a:ea typeface="Lato"/>
                <a:cs typeface="Lato"/>
              </a:rPr>
              <a:t>NLP methods</a:t>
            </a:r>
            <a:endParaRPr lang="vi-VN" sz="2000" b="1">
              <a:solidFill>
                <a:srgbClr val="C00000"/>
              </a:solidFill>
              <a:latin typeface="Lato"/>
              <a:ea typeface="Lato"/>
              <a:cs typeface="Lato"/>
            </a:endParaRPr>
          </a:p>
          <a:p>
            <a:pPr lvl="1" algn="just">
              <a:lnSpc>
                <a:spcPct val="150000"/>
              </a:lnSpc>
              <a:spcAft>
                <a:spcPts val="600"/>
              </a:spcAft>
              <a:buSzPct val="100000"/>
              <a:buFont typeface="Arial" pitchFamily="34"/>
            </a:pPr>
            <a:endParaRPr lang="vi-VN" sz="2000" b="1">
              <a:solidFill>
                <a:srgbClr val="000000"/>
              </a:solidFill>
              <a:latin typeface="Lato" pitchFamily="34"/>
              <a:ea typeface="Lato" pitchFamily="34"/>
              <a:cs typeface="Lato" pitchFamily="34"/>
            </a:endParaRPr>
          </a:p>
          <a:p>
            <a:pPr marL="0" lvl="0" indent="0" algn="just">
              <a:lnSpc>
                <a:spcPct val="150000"/>
              </a:lnSpc>
              <a:spcAft>
                <a:spcPts val="600"/>
              </a:spcAft>
              <a:buNone/>
            </a:pPr>
            <a:endParaRPr lang="vi-VN" sz="2100" b="1">
              <a:solidFill>
                <a:srgbClr val="000000"/>
              </a:solidFill>
              <a:latin typeface="Lato" pitchFamily="34"/>
              <a:ea typeface="Lato" pitchFamily="34"/>
              <a:cs typeface="Lato" pitchFamily="3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9144EB-73C9-F935-71BB-7B2AFFAB221B}"/>
              </a:ext>
            </a:extLst>
          </p:cNvPr>
          <p:cNvSpPr txBox="1">
            <a:spLocks noGrp="1"/>
          </p:cNvSpPr>
          <p:nvPr>
            <p:ph type="sldNum" sz="quarter" idx="8"/>
          </p:nvPr>
        </p:nvSpPr>
        <p:spPr/>
        <p:txBody>
          <a:bodyPr/>
          <a:lstStyle/>
          <a:p>
            <a:pPr lvl="0"/>
            <a:fld id="{191F5016-6BAC-49A7-9676-954C082FC305}" type="slidenum">
              <a:rPr/>
              <a:t>12</a:t>
            </a:fld>
            <a:endParaRPr lang="en-US"/>
          </a:p>
        </p:txBody>
      </p:sp>
      <p:sp>
        <p:nvSpPr>
          <p:cNvPr id="3" name="Title 2">
            <a:extLst>
              <a:ext uri="{FF2B5EF4-FFF2-40B4-BE49-F238E27FC236}">
                <a16:creationId xmlns:a16="http://schemas.microsoft.com/office/drawing/2014/main" id="{FE61806E-C987-33D6-E52A-16DEC85D5974}"/>
              </a:ext>
            </a:extLst>
          </p:cNvPr>
          <p:cNvSpPr txBox="1">
            <a:spLocks noGrp="1"/>
          </p:cNvSpPr>
          <p:nvPr>
            <p:ph type="title"/>
          </p:nvPr>
        </p:nvSpPr>
        <p:spPr>
          <a:xfrm>
            <a:off x="113778" y="97273"/>
            <a:ext cx="8673842" cy="451741"/>
          </a:xfrm>
        </p:spPr>
        <p:txBody>
          <a:bodyPr/>
          <a:lstStyle/>
          <a:p>
            <a:pPr lvl="0"/>
            <a:r>
              <a:rPr lang="vi-VN"/>
              <a:t>2.3. Tăng cường dữ liệu</a:t>
            </a:r>
            <a:endParaRPr lang="en-US"/>
          </a:p>
        </p:txBody>
      </p:sp>
      <p:sp>
        <p:nvSpPr>
          <p:cNvPr id="4" name="Content Placeholder 3">
            <a:extLst>
              <a:ext uri="{FF2B5EF4-FFF2-40B4-BE49-F238E27FC236}">
                <a16:creationId xmlns:a16="http://schemas.microsoft.com/office/drawing/2014/main" id="{B694E67E-D24C-49D8-005D-90F8D93348F0}"/>
              </a:ext>
            </a:extLst>
          </p:cNvPr>
          <p:cNvSpPr txBox="1">
            <a:spLocks noGrp="1"/>
          </p:cNvSpPr>
          <p:nvPr>
            <p:ph type="body" sz="quarter" idx="4294967295"/>
          </p:nvPr>
        </p:nvSpPr>
        <p:spPr>
          <a:xfrm>
            <a:off x="113778" y="908877"/>
            <a:ext cx="8673842" cy="5303391"/>
          </a:xfrm>
          <a:prstGeom prst="rect">
            <a:avLst/>
          </a:prstGeom>
          <a:noFill/>
          <a:ln>
            <a:noFill/>
          </a:ln>
        </p:spPr>
        <p:txBody>
          <a:bodyPr vert="horz" wrap="square" lIns="91440" tIns="45720" rIns="91440" bIns="45720" anchor="t" anchorCtr="0" compatLnSpc="1">
            <a:noAutofit/>
          </a:bodyPr>
          <a:lstStyle/>
          <a:p>
            <a:pPr marL="0" lvl="0" indent="0" algn="just">
              <a:spcAft>
                <a:spcPts val="1200"/>
              </a:spcAft>
              <a:buNone/>
            </a:pPr>
            <a:r>
              <a:rPr lang="vi-VN" sz="2000" b="1">
                <a:solidFill>
                  <a:srgbClr val="203864"/>
                </a:solidFill>
                <a:latin typeface="Lato" pitchFamily="34"/>
                <a:ea typeface="Lato" pitchFamily="34"/>
                <a:cs typeface="Lato" pitchFamily="34"/>
              </a:rPr>
              <a:t>Easy Data Augmentation (EDA)</a:t>
            </a:r>
          </a:p>
          <a:p>
            <a:pPr lvl="1" algn="just">
              <a:spcAft>
                <a:spcPts val="1200"/>
              </a:spcAft>
              <a:buSzPct val="100000"/>
              <a:buFont typeface="Arial" pitchFamily="34"/>
            </a:pPr>
            <a:r>
              <a:rPr lang="vi-VN" sz="2000" b="1">
                <a:solidFill>
                  <a:srgbClr val="203864"/>
                </a:solidFill>
                <a:latin typeface="Lato" pitchFamily="34"/>
                <a:ea typeface="Lato" pitchFamily="34"/>
                <a:cs typeface="Lato" pitchFamily="34"/>
              </a:rPr>
              <a:t>Đảo từ ngẫu nhiên: </a:t>
            </a:r>
            <a:r>
              <a:rPr lang="vi-VN" sz="2000">
                <a:solidFill>
                  <a:srgbClr val="000000"/>
                </a:solidFill>
                <a:latin typeface="Lato" pitchFamily="34"/>
                <a:ea typeface="Lato" pitchFamily="34"/>
                <a:cs typeface="Lato" pitchFamily="34"/>
              </a:rPr>
              <a:t>Đảo vị trí của hai từ ngẫu nhiên không phải stop word cho nhau</a:t>
            </a:r>
          </a:p>
          <a:p>
            <a:pPr marL="457200" lvl="1" indent="0" algn="just">
              <a:spcAft>
                <a:spcPts val="1200"/>
              </a:spcAft>
              <a:buNone/>
            </a:pPr>
            <a:r>
              <a:rPr lang="vi-VN" sz="2000">
                <a:solidFill>
                  <a:srgbClr val="000000"/>
                </a:solidFill>
                <a:latin typeface="Lato" pitchFamily="34"/>
                <a:ea typeface="Lato" pitchFamily="34"/>
                <a:cs typeface="Lato" pitchFamily="34"/>
              </a:rPr>
              <a:t>	Ví dụ: But I’m still </a:t>
            </a:r>
            <a:r>
              <a:rPr lang="vi-VN" sz="2000" b="1">
                <a:solidFill>
                  <a:srgbClr val="C00000"/>
                </a:solidFill>
                <a:latin typeface="Lato" pitchFamily="34"/>
                <a:ea typeface="Lato" pitchFamily="34"/>
                <a:cs typeface="Lato" pitchFamily="34"/>
              </a:rPr>
              <a:t>hoping for the radiance </a:t>
            </a:r>
          </a:p>
          <a:p>
            <a:pPr marL="457200" lvl="1" indent="0" algn="just">
              <a:spcAft>
                <a:spcPts val="1200"/>
              </a:spcAft>
              <a:buNone/>
            </a:pPr>
            <a:r>
              <a:rPr lang="vi-VN" sz="2000">
                <a:solidFill>
                  <a:srgbClr val="000000"/>
                </a:solidFill>
                <a:latin typeface="Lato" pitchFamily="34"/>
                <a:ea typeface="Lato" pitchFamily="34"/>
                <a:cs typeface="Lato" pitchFamily="34"/>
              </a:rPr>
              <a:t>	           →  But I’m still </a:t>
            </a:r>
            <a:r>
              <a:rPr lang="vi-VN" sz="2000" b="1">
                <a:solidFill>
                  <a:srgbClr val="C00000"/>
                </a:solidFill>
                <a:latin typeface="Lato" pitchFamily="34"/>
                <a:ea typeface="Lato" pitchFamily="34"/>
                <a:cs typeface="Lato" pitchFamily="34"/>
              </a:rPr>
              <a:t>radiance for the hoping</a:t>
            </a:r>
            <a:endParaRPr lang="vi-VN" sz="2000" b="1">
              <a:solidFill>
                <a:srgbClr val="000000"/>
              </a:solidFill>
              <a:latin typeface="Lato" pitchFamily="34"/>
              <a:ea typeface="Lato" pitchFamily="34"/>
              <a:cs typeface="Lato" pitchFamily="34"/>
            </a:endParaRPr>
          </a:p>
          <a:p>
            <a:pPr lvl="1" algn="just">
              <a:spcAft>
                <a:spcPts val="1200"/>
              </a:spcAft>
              <a:buSzPct val="100000"/>
              <a:buFont typeface="Arial" pitchFamily="34"/>
            </a:pPr>
            <a:r>
              <a:rPr lang="vi-VN" sz="2000" b="1">
                <a:solidFill>
                  <a:srgbClr val="203864"/>
                </a:solidFill>
                <a:latin typeface="Lato" pitchFamily="34"/>
                <a:ea typeface="Lato" pitchFamily="34"/>
                <a:cs typeface="Lato" pitchFamily="34"/>
              </a:rPr>
              <a:t>Xoá từ ngẫu nhiên: </a:t>
            </a:r>
            <a:r>
              <a:rPr lang="vi-VN" sz="2000">
                <a:solidFill>
                  <a:srgbClr val="000000"/>
                </a:solidFill>
                <a:latin typeface="Lato" pitchFamily="34"/>
                <a:ea typeface="Lato" pitchFamily="34"/>
                <a:cs typeface="Lato" pitchFamily="34"/>
              </a:rPr>
              <a:t>Xoá ngẫu nhiên một số từ trong câu</a:t>
            </a:r>
          </a:p>
          <a:p>
            <a:pPr marL="457200" lvl="1" indent="0" algn="just">
              <a:spcAft>
                <a:spcPts val="1200"/>
              </a:spcAft>
              <a:buNone/>
            </a:pPr>
            <a:r>
              <a:rPr lang="vi-VN" sz="2000">
                <a:solidFill>
                  <a:srgbClr val="000000"/>
                </a:solidFill>
                <a:latin typeface="Lato" pitchFamily="34"/>
                <a:ea typeface="Lato" pitchFamily="34"/>
                <a:cs typeface="Lato" pitchFamily="34"/>
              </a:rPr>
              <a:t>	Ví dụ: She </a:t>
            </a:r>
            <a:r>
              <a:rPr lang="vi-VN" sz="2000" b="1" strike="sngStrike">
                <a:solidFill>
                  <a:srgbClr val="C00000"/>
                </a:solidFill>
                <a:latin typeface="Lato" pitchFamily="34"/>
                <a:ea typeface="Lato" pitchFamily="34"/>
                <a:cs typeface="Lato" pitchFamily="34"/>
              </a:rPr>
              <a:t>absolutely</a:t>
            </a:r>
            <a:r>
              <a:rPr lang="vi-VN" sz="2000" b="1">
                <a:solidFill>
                  <a:srgbClr val="000000"/>
                </a:solidFill>
                <a:latin typeface="Lato" pitchFamily="34"/>
                <a:ea typeface="Lato" pitchFamily="34"/>
                <a:cs typeface="Lato" pitchFamily="34"/>
              </a:rPr>
              <a:t> </a:t>
            </a:r>
            <a:r>
              <a:rPr lang="vi-VN" sz="2000">
                <a:solidFill>
                  <a:srgbClr val="000000"/>
                </a:solidFill>
                <a:latin typeface="Lato" pitchFamily="34"/>
                <a:ea typeface="Lato" pitchFamily="34"/>
                <a:cs typeface="Lato" pitchFamily="34"/>
              </a:rPr>
              <a:t>loves the performance </a:t>
            </a:r>
          </a:p>
          <a:p>
            <a:pPr marL="457200" lvl="1" indent="0" algn="just">
              <a:spcAft>
                <a:spcPts val="1200"/>
              </a:spcAft>
              <a:buNone/>
            </a:pPr>
            <a:r>
              <a:rPr lang="vi-VN" sz="2000">
                <a:solidFill>
                  <a:srgbClr val="000000"/>
                </a:solidFill>
                <a:latin typeface="Lato" pitchFamily="34"/>
                <a:ea typeface="Lato" pitchFamily="34"/>
                <a:cs typeface="Lato" pitchFamily="34"/>
              </a:rPr>
              <a:t> 	           → She loves the performance  </a:t>
            </a:r>
            <a:endParaRPr lang="vi-VN" sz="2000" b="1">
              <a:solidFill>
                <a:srgbClr val="000000"/>
              </a:solidFill>
              <a:latin typeface="Lato" pitchFamily="34"/>
              <a:ea typeface="Lato" pitchFamily="34"/>
              <a:cs typeface="Lato" pitchFamily="34"/>
            </a:endParaRPr>
          </a:p>
          <a:p>
            <a:pPr marL="457200" lvl="1" indent="0" algn="just">
              <a:spcAft>
                <a:spcPts val="1200"/>
              </a:spcAft>
              <a:buNone/>
            </a:pPr>
            <a:r>
              <a:rPr lang="vi-VN" sz="2000" b="1">
                <a:solidFill>
                  <a:srgbClr val="203864"/>
                </a:solidFill>
                <a:latin typeface="Lato" pitchFamily="34"/>
                <a:ea typeface="Lato" pitchFamily="34"/>
                <a:cs typeface="Lato" pitchFamily="34"/>
              </a:rPr>
              <a:t>Cơ chế</a:t>
            </a:r>
            <a:r>
              <a:rPr lang="vi-VN" sz="2000">
                <a:solidFill>
                  <a:srgbClr val="203864"/>
                </a:solidFill>
                <a:latin typeface="Lato" pitchFamily="34"/>
                <a:ea typeface="Lato" pitchFamily="34"/>
                <a:cs typeface="Lato" pitchFamily="34"/>
              </a:rPr>
              <a:t>: </a:t>
            </a:r>
            <a:r>
              <a:rPr lang="vi-VN" sz="2000">
                <a:solidFill>
                  <a:srgbClr val="000000"/>
                </a:solidFill>
                <a:latin typeface="Lato" pitchFamily="34"/>
                <a:ea typeface="Lato" pitchFamily="34"/>
                <a:cs typeface="Lato" pitchFamily="34"/>
              </a:rPr>
              <a:t>Áp dụng </a:t>
            </a:r>
            <a:r>
              <a:rPr lang="vi-VN" sz="2000" i="1">
                <a:solidFill>
                  <a:srgbClr val="000000"/>
                </a:solidFill>
                <a:latin typeface="Lato" pitchFamily="34"/>
                <a:ea typeface="Lato" pitchFamily="34"/>
                <a:cs typeface="Lato" pitchFamily="34"/>
              </a:rPr>
              <a:t>n = </a:t>
            </a:r>
            <a:r>
              <a:rPr lang="el-GR" sz="2000" i="1">
                <a:solidFill>
                  <a:srgbClr val="000000"/>
                </a:solidFill>
                <a:latin typeface="Lato" pitchFamily="34"/>
                <a:ea typeface="Lato" pitchFamily="34"/>
                <a:cs typeface="Lato" pitchFamily="34"/>
              </a:rPr>
              <a:t>α</a:t>
            </a:r>
            <a:r>
              <a:rPr lang="vi-VN" sz="2000" i="1">
                <a:solidFill>
                  <a:srgbClr val="000000"/>
                </a:solidFill>
                <a:latin typeface="Lato" pitchFamily="34"/>
                <a:ea typeface="Lato" pitchFamily="34"/>
                <a:cs typeface="Lato" pitchFamily="34"/>
              </a:rPr>
              <a:t>l lần </a:t>
            </a:r>
            <a:r>
              <a:rPr lang="vi-VN" sz="2000">
                <a:solidFill>
                  <a:srgbClr val="000000"/>
                </a:solidFill>
                <a:latin typeface="Lato" pitchFamily="34"/>
                <a:ea typeface="Lato" pitchFamily="34"/>
                <a:cs typeface="Lato" pitchFamily="34"/>
              </a:rPr>
              <a:t>(l: độ dài câu, </a:t>
            </a:r>
            <a:r>
              <a:rPr lang="el-GR" sz="2000">
                <a:solidFill>
                  <a:srgbClr val="000000"/>
                </a:solidFill>
                <a:latin typeface="Lato" pitchFamily="34"/>
                <a:ea typeface="Lato" pitchFamily="34"/>
                <a:cs typeface="Lato" pitchFamily="34"/>
              </a:rPr>
              <a:t>α:</a:t>
            </a:r>
            <a:r>
              <a:rPr lang="vi-VN" sz="2000">
                <a:solidFill>
                  <a:srgbClr val="000000"/>
                </a:solidFill>
                <a:latin typeface="Lato" pitchFamily="34"/>
                <a:ea typeface="Lato" pitchFamily="34"/>
                <a:cs typeface="Lato" pitchFamily="34"/>
              </a:rPr>
              <a:t> tham số), đảm bảo nhiễu tỷ lệ với độ dài câu.</a:t>
            </a:r>
          </a:p>
          <a:p>
            <a:pPr lvl="0" algn="just">
              <a:lnSpc>
                <a:spcPct val="150000"/>
              </a:lnSpc>
              <a:spcAft>
                <a:spcPts val="1200"/>
              </a:spcAft>
              <a:buSzPct val="100000"/>
              <a:buFont typeface="Arial" pitchFamily="34"/>
            </a:pPr>
            <a:endParaRPr lang="vi-VN" sz="2100" b="1">
              <a:solidFill>
                <a:srgbClr val="000000"/>
              </a:solidFill>
              <a:latin typeface="Lato" pitchFamily="34"/>
              <a:ea typeface="Lato" pitchFamily="34"/>
              <a:cs typeface="Lato" pitchFamily="3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7FC069-50D4-B5A3-6922-30019F9FD9A5}"/>
              </a:ext>
            </a:extLst>
          </p:cNvPr>
          <p:cNvSpPr txBox="1">
            <a:spLocks noGrp="1"/>
          </p:cNvSpPr>
          <p:nvPr>
            <p:ph type="sldNum" sz="quarter" idx="8"/>
          </p:nvPr>
        </p:nvSpPr>
        <p:spPr/>
        <p:txBody>
          <a:bodyPr/>
          <a:lstStyle/>
          <a:p>
            <a:pPr lvl="0"/>
            <a:fld id="{313D3E6D-C7D1-4B59-9028-3DCA1CC810B1}" type="slidenum">
              <a:rPr/>
              <a:t>13</a:t>
            </a:fld>
            <a:endParaRPr lang="en-US"/>
          </a:p>
        </p:txBody>
      </p:sp>
      <p:sp>
        <p:nvSpPr>
          <p:cNvPr id="3" name="Title 2">
            <a:extLst>
              <a:ext uri="{FF2B5EF4-FFF2-40B4-BE49-F238E27FC236}">
                <a16:creationId xmlns:a16="http://schemas.microsoft.com/office/drawing/2014/main" id="{2BF69184-6470-0B8E-9E2D-735293DD19D5}"/>
              </a:ext>
            </a:extLst>
          </p:cNvPr>
          <p:cNvSpPr txBox="1">
            <a:spLocks noGrp="1"/>
          </p:cNvSpPr>
          <p:nvPr>
            <p:ph type="title"/>
          </p:nvPr>
        </p:nvSpPr>
        <p:spPr>
          <a:xfrm>
            <a:off x="113778" y="97273"/>
            <a:ext cx="8673842" cy="451741"/>
          </a:xfrm>
        </p:spPr>
        <p:txBody>
          <a:bodyPr/>
          <a:lstStyle/>
          <a:p>
            <a:pPr lvl="0"/>
            <a:r>
              <a:rPr lang="vi-VN"/>
              <a:t>2.3. Tăng cường dữ liệu</a:t>
            </a:r>
            <a:endParaRPr lang="en-US"/>
          </a:p>
        </p:txBody>
      </p:sp>
      <p:sp>
        <p:nvSpPr>
          <p:cNvPr id="4" name="Content Placeholder 3">
            <a:extLst>
              <a:ext uri="{FF2B5EF4-FFF2-40B4-BE49-F238E27FC236}">
                <a16:creationId xmlns:a16="http://schemas.microsoft.com/office/drawing/2014/main" id="{9FA5AEBB-D495-EBB1-61CA-4DC37B945169}"/>
              </a:ext>
            </a:extLst>
          </p:cNvPr>
          <p:cNvSpPr txBox="1">
            <a:spLocks noGrp="1"/>
          </p:cNvSpPr>
          <p:nvPr>
            <p:ph type="body" sz="quarter" idx="4294967295"/>
          </p:nvPr>
        </p:nvSpPr>
        <p:spPr>
          <a:xfrm>
            <a:off x="277044" y="1001469"/>
            <a:ext cx="8347310" cy="5303391"/>
          </a:xfrm>
          <a:prstGeom prst="rect">
            <a:avLst/>
          </a:prstGeom>
          <a:noFill/>
          <a:ln>
            <a:noFill/>
          </a:ln>
        </p:spPr>
        <p:txBody>
          <a:bodyPr vert="horz" wrap="square" lIns="91440" tIns="45720" rIns="91440" bIns="45720" anchor="t" anchorCtr="0" compatLnSpc="1">
            <a:noAutofit/>
          </a:bodyPr>
          <a:lstStyle/>
          <a:p>
            <a:pPr marL="0" lvl="0" indent="0" algn="just">
              <a:lnSpc>
                <a:spcPct val="100000"/>
              </a:lnSpc>
              <a:spcAft>
                <a:spcPts val="600"/>
              </a:spcAft>
              <a:buNone/>
            </a:pPr>
            <a:r>
              <a:rPr lang="vi-VN" sz="2200" b="1">
                <a:solidFill>
                  <a:srgbClr val="203864"/>
                </a:solidFill>
                <a:latin typeface="Lato" pitchFamily="34"/>
                <a:ea typeface="Lato" pitchFamily="34"/>
                <a:cs typeface="Lato" pitchFamily="34"/>
              </a:rPr>
              <a:t>Word Embedding: </a:t>
            </a:r>
            <a:r>
              <a:rPr lang="vi-VN" sz="2200">
                <a:solidFill>
                  <a:srgbClr val="000000"/>
                </a:solidFill>
                <a:latin typeface="Lato" pitchFamily="34"/>
                <a:ea typeface="Lato" pitchFamily="34"/>
                <a:cs typeface="Lato" pitchFamily="34"/>
              </a:rPr>
              <a:t>Sử dụng Word2Vec, GloVe, FastText tìm từ gần về ngữ nghĩa dựa trên khoảng cách cosine.</a:t>
            </a:r>
          </a:p>
          <a:p>
            <a:pPr marL="0" lvl="0" indent="0" algn="just">
              <a:lnSpc>
                <a:spcPct val="100000"/>
              </a:lnSpc>
              <a:spcAft>
                <a:spcPts val="600"/>
              </a:spcAft>
              <a:buNone/>
            </a:pPr>
            <a:endParaRPr lang="vi-VN" sz="22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2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2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2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200">
              <a:solidFill>
                <a:srgbClr val="000000"/>
              </a:solidFill>
              <a:latin typeface="Lato" pitchFamily="34"/>
              <a:ea typeface="Lato" pitchFamily="34"/>
              <a:cs typeface="Lato" pitchFamily="34"/>
            </a:endParaRPr>
          </a:p>
          <a:p>
            <a:pPr lvl="1" algn="just">
              <a:lnSpc>
                <a:spcPct val="100000"/>
              </a:lnSpc>
              <a:spcAft>
                <a:spcPts val="600"/>
              </a:spcAft>
              <a:buSzPct val="100000"/>
              <a:buFont typeface="Arial" pitchFamily="34"/>
            </a:pPr>
            <a:r>
              <a:rPr lang="vi-VN" sz="2200" b="1">
                <a:solidFill>
                  <a:srgbClr val="C00000"/>
                </a:solidFill>
                <a:latin typeface="Lato" pitchFamily="34"/>
                <a:ea typeface="Lato" pitchFamily="34"/>
                <a:cs typeface="Lato" pitchFamily="34"/>
              </a:rPr>
              <a:t>Ưu điểm: </a:t>
            </a:r>
            <a:r>
              <a:rPr lang="vi-VN" sz="2200">
                <a:solidFill>
                  <a:srgbClr val="000000"/>
                </a:solidFill>
                <a:latin typeface="Lato" pitchFamily="34"/>
                <a:ea typeface="Lato" pitchFamily="34"/>
                <a:cs typeface="Lato" pitchFamily="34"/>
              </a:rPr>
              <a:t>Linh hoạt, xử lý từ ngoài từ điển (FastText), không phụ thuộc WordNet</a:t>
            </a:r>
          </a:p>
          <a:p>
            <a:pPr lvl="1" algn="just">
              <a:lnSpc>
                <a:spcPct val="100000"/>
              </a:lnSpc>
              <a:spcAft>
                <a:spcPts val="600"/>
              </a:spcAft>
              <a:buSzPct val="100000"/>
              <a:buFont typeface="Arial" pitchFamily="34"/>
            </a:pPr>
            <a:r>
              <a:rPr lang="vi-VN" sz="2200" b="1">
                <a:solidFill>
                  <a:srgbClr val="C00000"/>
                </a:solidFill>
                <a:latin typeface="Lato" pitchFamily="34"/>
                <a:ea typeface="Lato" pitchFamily="34"/>
                <a:cs typeface="Lato" pitchFamily="34"/>
              </a:rPr>
              <a:t>Hạn chế: </a:t>
            </a:r>
            <a:r>
              <a:rPr lang="vi-VN" sz="2200">
                <a:solidFill>
                  <a:srgbClr val="000000"/>
                </a:solidFill>
                <a:latin typeface="Lato" pitchFamily="34"/>
                <a:ea typeface="Lato" pitchFamily="34"/>
                <a:cs typeface="Lato" pitchFamily="34"/>
              </a:rPr>
              <a:t>Nguy cơ thay từ bị sai ngữ cảnh </a:t>
            </a:r>
          </a:p>
        </p:txBody>
      </p:sp>
      <p:pic>
        <p:nvPicPr>
          <p:cNvPr id="5" name="Picture 16">
            <a:extLst>
              <a:ext uri="{FF2B5EF4-FFF2-40B4-BE49-F238E27FC236}">
                <a16:creationId xmlns:a16="http://schemas.microsoft.com/office/drawing/2014/main" id="{A88BBF48-9F25-4033-51B2-52142DC2D272}"/>
              </a:ext>
            </a:extLst>
          </p:cNvPr>
          <p:cNvPicPr>
            <a:picLocks noChangeAspect="1"/>
          </p:cNvPicPr>
          <p:nvPr/>
        </p:nvPicPr>
        <p:blipFill>
          <a:blip r:embed="rId3"/>
          <a:stretch>
            <a:fillRect/>
          </a:stretch>
        </p:blipFill>
        <p:spPr>
          <a:xfrm>
            <a:off x="1036508" y="1905152"/>
            <a:ext cx="6828382" cy="2427603"/>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94">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A8F45D-2099-7A1A-6C69-AD9B7B66AE57}"/>
              </a:ext>
            </a:extLst>
          </p:cNvPr>
          <p:cNvSpPr txBox="1">
            <a:spLocks noGrp="1"/>
          </p:cNvSpPr>
          <p:nvPr>
            <p:ph type="sldNum" sz="quarter" idx="8"/>
          </p:nvPr>
        </p:nvSpPr>
        <p:spPr/>
        <p:txBody>
          <a:bodyPr/>
          <a:lstStyle/>
          <a:p>
            <a:pPr lvl="0"/>
            <a:fld id="{0832ACEC-8030-404A-9325-FFA6C33A5502}" type="slidenum">
              <a:rPr/>
              <a:t>14</a:t>
            </a:fld>
            <a:endParaRPr lang="en-US"/>
          </a:p>
        </p:txBody>
      </p:sp>
      <p:sp>
        <p:nvSpPr>
          <p:cNvPr id="3" name="Title 2">
            <a:extLst>
              <a:ext uri="{FF2B5EF4-FFF2-40B4-BE49-F238E27FC236}">
                <a16:creationId xmlns:a16="http://schemas.microsoft.com/office/drawing/2014/main" id="{0E8EA550-CDDE-3D76-9BD4-F5C8EBE405E7}"/>
              </a:ext>
            </a:extLst>
          </p:cNvPr>
          <p:cNvSpPr txBox="1">
            <a:spLocks noGrp="1"/>
          </p:cNvSpPr>
          <p:nvPr>
            <p:ph type="title"/>
          </p:nvPr>
        </p:nvSpPr>
        <p:spPr>
          <a:xfrm>
            <a:off x="114162" y="94219"/>
            <a:ext cx="8673842" cy="451741"/>
          </a:xfrm>
        </p:spPr>
        <p:txBody>
          <a:bodyPr/>
          <a:lstStyle/>
          <a:p>
            <a:pPr lvl="0"/>
            <a:r>
              <a:rPr lang="vi-VN"/>
              <a:t>Tổng quan</a:t>
            </a:r>
            <a:endParaRPr lang="en-US"/>
          </a:p>
        </p:txBody>
      </p:sp>
      <p:sp>
        <p:nvSpPr>
          <p:cNvPr id="4" name="Text Placeholder 3">
            <a:extLst>
              <a:ext uri="{FF2B5EF4-FFF2-40B4-BE49-F238E27FC236}">
                <a16:creationId xmlns:a16="http://schemas.microsoft.com/office/drawing/2014/main" id="{4DD5407A-1A95-5917-6F6C-507E1448F1DE}"/>
              </a:ext>
            </a:extLst>
          </p:cNvPr>
          <p:cNvSpPr txBox="1">
            <a:spLocks noGrp="1"/>
          </p:cNvSpPr>
          <p:nvPr>
            <p:ph type="body" sz="quarter" idx="4294967295"/>
          </p:nvPr>
        </p:nvSpPr>
        <p:spPr>
          <a:xfrm>
            <a:off x="178381" y="936327"/>
            <a:ext cx="8493669" cy="5428299"/>
          </a:xfrm>
          <a:prstGeom prst="rect">
            <a:avLst/>
          </a:prstGeom>
          <a:noFill/>
          <a:ln>
            <a:noFill/>
          </a:ln>
        </p:spPr>
        <p:txBody>
          <a:bodyPr vert="horz" wrap="square" lIns="91440" tIns="45720" rIns="91440" bIns="45720" anchor="t" anchorCtr="0" compatLnSpc="1">
            <a:noAutofit/>
          </a:bodyPr>
          <a:lstStyle/>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Giới thiệu bài toán</a:t>
            </a:r>
          </a:p>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Dữ liệu bài toán</a:t>
            </a:r>
          </a:p>
          <a:p>
            <a:pPr marL="0" lvl="0" indent="0" algn="just">
              <a:lnSpc>
                <a:spcPct val="100000"/>
              </a:lnSpc>
              <a:spcAft>
                <a:spcPts val="600"/>
              </a:spcAft>
              <a:buNone/>
            </a:pPr>
            <a:r>
              <a:rPr lang="vi-VN" sz="2100" b="1">
                <a:solidFill>
                  <a:srgbClr val="203864"/>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2.1 Bộ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2.2 Tiền xử lý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2.3 Tăng cường dữ liệu</a:t>
            </a:r>
          </a:p>
          <a:p>
            <a:pPr marL="0" lvl="0" indent="0" algn="just">
              <a:lnSpc>
                <a:spcPct val="100000"/>
              </a:lnSpc>
              <a:spcAft>
                <a:spcPts val="600"/>
              </a:spcAft>
              <a:buNone/>
            </a:pPr>
            <a:r>
              <a:rPr lang="vi-VN" sz="2400" b="1">
                <a:solidFill>
                  <a:srgbClr val="C00000"/>
                </a:solidFill>
                <a:latin typeface="Lato" pitchFamily="34"/>
                <a:ea typeface="Lato" pitchFamily="34"/>
                <a:cs typeface="Lato" pitchFamily="34"/>
              </a:rPr>
              <a:t>3. Mô hình đề xuất</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r>
              <a:rPr lang="vi-VN" sz="2000">
                <a:solidFill>
                  <a:srgbClr val="C00000"/>
                </a:solidFill>
                <a:latin typeface="Lato" pitchFamily="34"/>
                <a:ea typeface="Lato" pitchFamily="34"/>
                <a:cs typeface="Lato" pitchFamily="34"/>
              </a:rPr>
              <a:t>3.1 Mô hình học máy</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3.2 Mô hình học sâu</a:t>
            </a:r>
          </a:p>
          <a:p>
            <a:pPr marL="0" lvl="0" indent="0" algn="just">
              <a:lnSpc>
                <a:spcPct val="100000"/>
              </a:lnSpc>
              <a:spcAft>
                <a:spcPts val="600"/>
              </a:spcAft>
              <a:buNone/>
            </a:pPr>
            <a:r>
              <a:rPr lang="vi-VN" sz="2400" b="1">
                <a:solidFill>
                  <a:srgbClr val="203864"/>
                </a:solidFill>
                <a:latin typeface="Lato" pitchFamily="34"/>
                <a:ea typeface="Lato" pitchFamily="34"/>
                <a:cs typeface="Lato" pitchFamily="34"/>
              </a:rPr>
              <a:t>4. Kết quả thực nghiệm</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en-US" sz="2100">
              <a:solidFill>
                <a:srgbClr val="000000"/>
              </a:solidFill>
              <a:latin typeface="Lato" pitchFamily="34"/>
              <a:ea typeface="Lato" pitchFamily="34"/>
              <a:cs typeface="Lato" pitchFamily="3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EAD634-58C8-6986-0DCC-902C65288B8F}"/>
              </a:ext>
            </a:extLst>
          </p:cNvPr>
          <p:cNvSpPr txBox="1">
            <a:spLocks noGrp="1"/>
          </p:cNvSpPr>
          <p:nvPr>
            <p:ph type="sldNum" sz="quarter" idx="8"/>
          </p:nvPr>
        </p:nvSpPr>
        <p:spPr/>
        <p:txBody>
          <a:bodyPr/>
          <a:lstStyle/>
          <a:p>
            <a:pPr lvl="0"/>
            <a:fld id="{F6CE660E-B627-4980-8969-F0CFA7975C18}" type="slidenum">
              <a:rPr/>
              <a:t>15</a:t>
            </a:fld>
            <a:endParaRPr lang="en-US"/>
          </a:p>
        </p:txBody>
      </p:sp>
      <p:sp>
        <p:nvSpPr>
          <p:cNvPr id="3" name="Title 2">
            <a:extLst>
              <a:ext uri="{FF2B5EF4-FFF2-40B4-BE49-F238E27FC236}">
                <a16:creationId xmlns:a16="http://schemas.microsoft.com/office/drawing/2014/main" id="{E3F04F40-5D01-89DA-2834-A2544142384E}"/>
              </a:ext>
            </a:extLst>
          </p:cNvPr>
          <p:cNvSpPr txBox="1">
            <a:spLocks noGrp="1"/>
          </p:cNvSpPr>
          <p:nvPr>
            <p:ph type="title"/>
          </p:nvPr>
        </p:nvSpPr>
        <p:spPr>
          <a:xfrm>
            <a:off x="106884" y="108109"/>
            <a:ext cx="8673842" cy="451741"/>
          </a:xfrm>
        </p:spPr>
        <p:txBody>
          <a:bodyPr/>
          <a:lstStyle/>
          <a:p>
            <a:pPr lvl="0"/>
            <a:r>
              <a:rPr lang="vi-VN"/>
              <a:t>3.1.1. K-nearest neighbors</a:t>
            </a:r>
            <a:endParaRPr lang="en-US"/>
          </a:p>
        </p:txBody>
      </p:sp>
      <p:sp>
        <p:nvSpPr>
          <p:cNvPr id="4" name="Rectangle 4">
            <a:extLst>
              <a:ext uri="{FF2B5EF4-FFF2-40B4-BE49-F238E27FC236}">
                <a16:creationId xmlns:a16="http://schemas.microsoft.com/office/drawing/2014/main" id="{0E83874A-B6A1-E5F7-DA15-5BD16075ED08}"/>
              </a:ext>
            </a:extLst>
          </p:cNvPr>
          <p:cNvSpPr txBox="1">
            <a:spLocks noGrp="1"/>
          </p:cNvSpPr>
          <p:nvPr>
            <p:ph type="body" sz="quarter" idx="4294967295"/>
          </p:nvPr>
        </p:nvSpPr>
        <p:spPr>
          <a:xfrm>
            <a:off x="186583" y="882249"/>
            <a:ext cx="8594143" cy="800218"/>
          </a:xfrm>
          <a:prstGeom prst="rect">
            <a:avLst/>
          </a:prstGeom>
          <a:noFill/>
          <a:ln>
            <a:noFill/>
          </a:ln>
        </p:spPr>
        <p:txBody>
          <a:bodyPr vert="horz" wrap="square" lIns="91440" tIns="45720" rIns="91440" bIns="45720" anchor="ctr" anchorCtr="0" compatLnSpc="1">
            <a:spAutoFit/>
          </a:bodyPr>
          <a:lstStyle/>
          <a:p>
            <a:pPr marL="0" lvl="0" indent="0" algn="just" hangingPunct="0">
              <a:lnSpc>
                <a:spcPct val="100000"/>
              </a:lnSpc>
              <a:spcBef>
                <a:spcPts val="0"/>
              </a:spcBef>
              <a:spcAft>
                <a:spcPts val="1200"/>
              </a:spcAft>
              <a:buNone/>
            </a:pPr>
            <a:r>
              <a:rPr lang="vi-VN" sz="2400" b="1">
                <a:solidFill>
                  <a:srgbClr val="203864"/>
                </a:solidFill>
                <a:latin typeface="Lato" pitchFamily="34"/>
                <a:ea typeface="Lato" pitchFamily="34"/>
                <a:cs typeface="Lato" pitchFamily="34"/>
              </a:rPr>
              <a:t>K-nearest neighbors </a:t>
            </a:r>
            <a:r>
              <a:rPr lang="en-US" sz="2400" b="1">
                <a:solidFill>
                  <a:srgbClr val="203864"/>
                </a:solidFill>
                <a:latin typeface="Lato" pitchFamily="34"/>
                <a:ea typeface="Lato" pitchFamily="34"/>
                <a:cs typeface="Lato" pitchFamily="34"/>
              </a:rPr>
              <a:t>(KNN) </a:t>
            </a:r>
            <a:r>
              <a:rPr lang="en-US" sz="2200">
                <a:solidFill>
                  <a:srgbClr val="000000"/>
                </a:solidFill>
                <a:latin typeface="Lato" pitchFamily="34"/>
                <a:ea typeface="Lato" pitchFamily="34"/>
                <a:cs typeface="Lato" pitchFamily="34"/>
              </a:rPr>
              <a:t>là thuật toán học có giám sát đơn giản thuộc loại</a:t>
            </a:r>
            <a:r>
              <a:rPr lang="vi-VN" sz="2200">
                <a:solidFill>
                  <a:srgbClr val="000000"/>
                </a:solidFill>
                <a:latin typeface="Lato" pitchFamily="34"/>
                <a:ea typeface="Lato" pitchFamily="34"/>
                <a:cs typeface="Lato" pitchFamily="34"/>
              </a:rPr>
              <a:t> thuật toán</a:t>
            </a:r>
            <a:r>
              <a:rPr lang="en-US" sz="2200">
                <a:solidFill>
                  <a:srgbClr val="203864"/>
                </a:solidFill>
                <a:latin typeface="Lato" pitchFamily="34"/>
                <a:ea typeface="Lato" pitchFamily="34"/>
                <a:cs typeface="Lato" pitchFamily="34"/>
              </a:rPr>
              <a:t> </a:t>
            </a:r>
            <a:r>
              <a:rPr lang="vi-VN" sz="2200">
                <a:solidFill>
                  <a:srgbClr val="203864"/>
                </a:solidFill>
                <a:latin typeface="Lato" pitchFamily="34"/>
                <a:ea typeface="Lato" pitchFamily="34"/>
                <a:cs typeface="Lato" pitchFamily="34"/>
              </a:rPr>
              <a:t>“</a:t>
            </a:r>
            <a:r>
              <a:rPr lang="en-US" sz="2200">
                <a:solidFill>
                  <a:srgbClr val="203864"/>
                </a:solidFill>
                <a:latin typeface="Lato" pitchFamily="34"/>
                <a:ea typeface="Lato" pitchFamily="34"/>
                <a:cs typeface="Lato" pitchFamily="34"/>
              </a:rPr>
              <a:t>lazy </a:t>
            </a:r>
            <a:r>
              <a:rPr lang="vi-VN" sz="2200">
                <a:solidFill>
                  <a:srgbClr val="203864"/>
                </a:solidFill>
                <a:latin typeface="Lato" pitchFamily="34"/>
                <a:ea typeface="Lato" pitchFamily="34"/>
                <a:cs typeface="Lato" pitchFamily="34"/>
              </a:rPr>
              <a:t>learning”</a:t>
            </a:r>
          </a:p>
        </p:txBody>
      </p:sp>
      <mc:AlternateContent xmlns:mc="http://schemas.openxmlformats.org/markup-compatibility/2006" xmlns:a14="http://schemas.microsoft.com/office/drawing/2010/main">
        <mc:Choice Requires="a14">
          <p:sp>
            <p:nvSpPr>
              <p:cNvPr id="5" name="TextBox 9">
                <a:extLst>
                  <a:ext uri="{FF2B5EF4-FFF2-40B4-BE49-F238E27FC236}">
                    <a16:creationId xmlns:a16="http://schemas.microsoft.com/office/drawing/2014/main" id="{37C71988-982C-C9B5-65F0-870581BBA35C}"/>
                  </a:ext>
                </a:extLst>
              </p:cNvPr>
              <p:cNvSpPr txBox="1"/>
              <p:nvPr/>
            </p:nvSpPr>
            <p:spPr>
              <a:xfrm>
                <a:off x="180356" y="1763164"/>
                <a:ext cx="8447181" cy="4416597"/>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2200" b="1" i="0" u="none" strike="noStrike" kern="1200" cap="none" spc="0" baseline="0">
                    <a:solidFill>
                      <a:srgbClr val="203864"/>
                    </a:solidFill>
                    <a:uFillTx/>
                    <a:latin typeface="Lato" pitchFamily="34"/>
                    <a:ea typeface="Lato" pitchFamily="34"/>
                    <a:cs typeface="Lato" pitchFamily="34"/>
                  </a:rPr>
                  <a:t>Kiến trúc của mô hình KNN</a:t>
                </a:r>
                <a:endParaRPr lang="vi-VN" sz="2200" b="1" i="0" u="none" strike="noStrike" kern="1200" cap="none" spc="0" baseline="0">
                  <a:solidFill>
                    <a:srgbClr val="203864"/>
                  </a:solidFill>
                  <a:uFillTx/>
                  <a:latin typeface="Lato" pitchFamily="34"/>
                  <a:ea typeface="Lato" pitchFamily="34"/>
                  <a:cs typeface="Lato" pitchFamily="34"/>
                </a:endParaRPr>
              </a:p>
              <a:p>
                <a:pPr marL="0" marR="0" lvl="0" indent="0" algn="just" defTabSz="457200" rtl="0" fontAlgn="auto" hangingPunct="1">
                  <a:lnSpc>
                    <a:spcPct val="100000"/>
                  </a:lnSpc>
                  <a:spcBef>
                    <a:spcPts val="0"/>
                  </a:spcBef>
                  <a:spcAft>
                    <a:spcPts val="1200"/>
                  </a:spcAft>
                  <a:buNone/>
                  <a:tabLst/>
                  <a:defRPr sz="1800" b="0" i="0" u="none" strike="noStrike" kern="0" cap="none" spc="0" baseline="0">
                    <a:solidFill>
                      <a:srgbClr val="000000"/>
                    </a:solidFill>
                    <a:uFillTx/>
                  </a:defRPr>
                </a:pPr>
                <a:r>
                  <a:rPr lang="vi-VN" sz="2200" b="1" i="0" u="none" strike="noStrike" kern="1200" cap="none" spc="0" baseline="0">
                    <a:solidFill>
                      <a:srgbClr val="C00000"/>
                    </a:solidFill>
                    <a:uFillTx/>
                    <a:latin typeface="Lato" pitchFamily="34"/>
                    <a:ea typeface="Lato" pitchFamily="34"/>
                    <a:cs typeface="Lato" pitchFamily="34"/>
                  </a:rPr>
                  <a:t>Đầu vào</a:t>
                </a:r>
              </a:p>
              <a:p>
                <a:pPr marL="800100" marR="0" lvl="1" indent="-342900" algn="just" defTabSz="457200" rtl="0" fontAlgn="auto" hangingPunct="1">
                  <a:lnSpc>
                    <a:spcPct val="100000"/>
                  </a:lnSpc>
                  <a:spcBef>
                    <a:spcPts val="0"/>
                  </a:spcBef>
                  <a:spcAft>
                    <a:spcPts val="1200"/>
                  </a:spcAft>
                  <a:buSzPct val="100000"/>
                  <a:buFont typeface="Arial" pitchFamily="34"/>
                  <a:buChar char="•"/>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pitchFamily="34"/>
                    <a:ea typeface="Lato" pitchFamily="34"/>
                    <a:cs typeface="Lato" pitchFamily="34"/>
                  </a:rPr>
                  <a:t>Tập huấn luyện </a:t>
                </a:r>
                <a:r>
                  <a:rPr lang="vi-VN" sz="2000" b="1" i="0" u="none" strike="noStrike" kern="1200" cap="none" spc="0" baseline="0">
                    <a:solidFill>
                      <a:srgbClr val="000000"/>
                    </a:solidFill>
                    <a:uFillTx/>
                    <a:latin typeface="Lato" pitchFamily="34"/>
                    <a:ea typeface="Lato" pitchFamily="34"/>
                    <a:cs typeface="Lato" pitchFamily="34"/>
                  </a:rPr>
                  <a:t>D</a:t>
                </a:r>
                <a14:m>
                  <m:oMath xmlns:m="http://schemas.openxmlformats.org/officeDocument/2006/math">
                    <m:r>
                      <a:rPr lang="en-US">
                        <a:latin typeface="Cambria Math" panose="02040503050406030204" pitchFamily="18" charset="0"/>
                      </a:rPr>
                      <m:t>=</m:t>
                    </m:r>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b="1" i="0">
                                <a:latin typeface="Cambria Math" panose="02040503050406030204" pitchFamily="18" charset="0"/>
                              </a:rPr>
                              <m:t>𝐱</m:t>
                            </m:r>
                          </m:e>
                          <m:sub>
                            <m:r>
                              <a:rPr lang="en-US" b="1" i="0">
                                <a:latin typeface="Cambria Math" panose="02040503050406030204" pitchFamily="18" charset="0"/>
                              </a:rPr>
                              <m:t>𝟏</m:t>
                            </m:r>
                          </m:sub>
                        </m:sSub>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r>
                              <a:rPr lang="en-US" b="1" i="0">
                                <a:latin typeface="Cambria Math" panose="02040503050406030204" pitchFamily="18" charset="0"/>
                              </a:rPr>
                              <m:t>𝐲</m:t>
                            </m:r>
                          </m:e>
                          <m:sub>
                            <m:r>
                              <a:rPr lang="en-US" b="1" i="0">
                                <a:latin typeface="Cambria Math" panose="02040503050406030204" pitchFamily="18" charset="0"/>
                              </a:rPr>
                              <m:t>𝟏</m:t>
                            </m:r>
                          </m:sub>
                        </m:sSub>
                      </m:e>
                    </m:d>
                    <m:r>
                      <a:rPr lang="en-US" b="0" i="0">
                        <a:latin typeface="Cambria Math" panose="02040503050406030204" pitchFamily="18" charset="0"/>
                      </a:rPr>
                      <m:t>,</m:t>
                    </m:r>
                    <m:d>
                      <m:dPr>
                        <m:ctrlPr>
                          <a:rPr lang="en-US" b="0" i="1">
                            <a:solidFill>
                              <a:srgbClr val="836967"/>
                            </a:solidFill>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0">
                                <a:latin typeface="Cambria Math" panose="02040503050406030204" pitchFamily="18" charset="0"/>
                              </a:rPr>
                              <m:t>𝐱</m:t>
                            </m:r>
                          </m:e>
                          <m:sub>
                            <m:r>
                              <a:rPr lang="en-US" b="1" i="0">
                                <a:latin typeface="Cambria Math" panose="02040503050406030204" pitchFamily="18" charset="0"/>
                              </a:rPr>
                              <m:t>𝟐</m:t>
                            </m:r>
                          </m:sub>
                        </m:sSub>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r>
                              <a:rPr lang="en-US" b="1" i="0">
                                <a:latin typeface="Cambria Math" panose="02040503050406030204" pitchFamily="18" charset="0"/>
                              </a:rPr>
                              <m:t>𝐲</m:t>
                            </m:r>
                          </m:e>
                          <m:sub>
                            <m:r>
                              <a:rPr lang="en-US" b="1" i="0">
                                <a:latin typeface="Cambria Math" panose="02040503050406030204" pitchFamily="18" charset="0"/>
                              </a:rPr>
                              <m:t>𝟐</m:t>
                            </m:r>
                          </m:sub>
                        </m:sSub>
                      </m:e>
                    </m:d>
                    <m:r>
                      <a:rPr lang="en-US" b="0" i="0">
                        <a:latin typeface="Cambria Math" panose="02040503050406030204" pitchFamily="18" charset="0"/>
                      </a:rPr>
                      <m:t>….</m:t>
                    </m:r>
                    <m:d>
                      <m:dPr>
                        <m:ctrlPr>
                          <a:rPr lang="en-US" b="0" i="1">
                            <a:solidFill>
                              <a:srgbClr val="836967"/>
                            </a:solidFill>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0">
                                <a:latin typeface="Cambria Math" panose="02040503050406030204" pitchFamily="18" charset="0"/>
                              </a:rPr>
                              <m:t>𝐱</m:t>
                            </m:r>
                          </m:e>
                          <m:sub>
                            <m:r>
                              <a:rPr lang="en-US" b="1" i="0">
                                <a:latin typeface="Cambria Math" panose="02040503050406030204" pitchFamily="18" charset="0"/>
                              </a:rPr>
                              <m:t>𝐫</m:t>
                            </m:r>
                          </m:sub>
                        </m:sSub>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r>
                              <a:rPr lang="en-US" b="1" i="0">
                                <a:latin typeface="Cambria Math" panose="02040503050406030204" pitchFamily="18" charset="0"/>
                              </a:rPr>
                              <m:t>𝐲</m:t>
                            </m:r>
                          </m:e>
                          <m:sub>
                            <m:r>
                              <a:rPr lang="en-US" b="1" i="0">
                                <a:latin typeface="Cambria Math" panose="02040503050406030204" pitchFamily="18" charset="0"/>
                              </a:rPr>
                              <m:t>𝐫</m:t>
                            </m:r>
                          </m:sub>
                        </m:sSub>
                      </m:e>
                    </m:d>
                    <m:r>
                      <a:rPr lang="en-US" b="0" i="0">
                        <a:latin typeface="Cambria Math" panose="02040503050406030204" pitchFamily="18" charset="0"/>
                      </a:rPr>
                      <m:t>}</m:t>
                    </m:r>
                  </m:oMath>
                </a14:m>
                <a:r>
                  <a:rPr lang="vi-VN" sz="2000" b="1" i="0" u="none" strike="noStrike" kern="1200" cap="none" spc="0" baseline="0">
                    <a:solidFill>
                      <a:srgbClr val="000000"/>
                    </a:solidFill>
                    <a:uFillTx/>
                    <a:latin typeface="Lato" pitchFamily="34"/>
                    <a:ea typeface="Lato" pitchFamily="34"/>
                    <a:cs typeface="Lato" pitchFamily="34"/>
                  </a:rPr>
                  <a:t> </a:t>
                </a:r>
                <a:r>
                  <a:rPr lang="vi-VN" sz="2000" b="0" i="0" u="none" strike="noStrike" kern="1200" cap="none" spc="0" baseline="0">
                    <a:solidFill>
                      <a:srgbClr val="000000"/>
                    </a:solidFill>
                    <a:uFillTx/>
                    <a:latin typeface="Lato" pitchFamily="34"/>
                    <a:ea typeface="Lato" pitchFamily="34"/>
                    <a:cs typeface="Lato" pitchFamily="34"/>
                  </a:rPr>
                  <a:t>trong đó</a:t>
                </a:r>
              </a:p>
              <a:p>
                <a:pPr marL="1200150" marR="0" lvl="2" indent="-285750" algn="just" defTabSz="457200" rtl="0" fontAlgn="auto" hangingPunct="1">
                  <a:lnSpc>
                    <a:spcPct val="100000"/>
                  </a:lnSpc>
                  <a:spcBef>
                    <a:spcPts val="0"/>
                  </a:spcBef>
                  <a:spcAft>
                    <a:spcPts val="1200"/>
                  </a:spcAft>
                  <a:buSzPct val="100000"/>
                  <a:buFont typeface="Arial" pitchFamily="34"/>
                  <a:buChar char="•"/>
                  <a:tabLst/>
                  <a:defRPr sz="1800" b="0" i="0" u="none" strike="noStrike" kern="0" cap="none" spc="0" baseline="0">
                    <a:solidFill>
                      <a:srgbClr val="000000"/>
                    </a:solidFill>
                    <a:uFillTx/>
                  </a:defRPr>
                </a:pP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x</m:t>
                        </m:r>
                      </m:e>
                      <m:sub>
                        <m:r>
                          <m:rPr>
                            <m:sty m:val="p"/>
                          </m:rPr>
                          <a:rPr lang="en-US" i="0">
                            <a:latin typeface="Cambria Math" panose="02040503050406030204" pitchFamily="18" charset="0"/>
                          </a:rPr>
                          <m:t>i</m:t>
                        </m:r>
                      </m:sub>
                    </m:sSub>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m:rPr>
                            <m:sty m:val="p"/>
                          </m:rPr>
                          <a:rPr lang="en-US" i="0">
                            <a:latin typeface="Cambria Math" panose="02040503050406030204" pitchFamily="18" charset="0"/>
                          </a:rPr>
                          <m:t>R</m:t>
                        </m:r>
                      </m:e>
                      <m:sup>
                        <m:r>
                          <m:rPr>
                            <m:sty m:val="p"/>
                          </m:rPr>
                          <a:rPr lang="en-US" i="0">
                            <a:latin typeface="Cambria Math" panose="02040503050406030204" pitchFamily="18" charset="0"/>
                          </a:rPr>
                          <m:t>n</m:t>
                        </m:r>
                      </m:sup>
                    </m:sSup>
                    <m:r>
                      <a:rPr lang="en-US" i="0">
                        <a:latin typeface="Cambria Math" panose="02040503050406030204" pitchFamily="18" charset="0"/>
                      </a:rPr>
                      <m:t>: </m:t>
                    </m:r>
                    <m:r>
                      <m:rPr>
                        <m:sty m:val="p"/>
                      </m:rPr>
                      <a:rPr lang="en-US" i="0">
                        <a:latin typeface="Cambria Math" panose="02040503050406030204" pitchFamily="18" charset="0"/>
                      </a:rPr>
                      <m:t>vector</m:t>
                    </m:r>
                  </m:oMath>
                </a14:m>
                <a:r>
                  <a:rPr lang="vi-VN" sz="2000" b="0" i="0" u="none" strike="noStrike" kern="1200" cap="none" spc="0" baseline="0">
                    <a:solidFill>
                      <a:srgbClr val="000000"/>
                    </a:solidFill>
                    <a:uFillTx/>
                    <a:latin typeface="Lato" pitchFamily="34"/>
                    <a:ea typeface="Lato" pitchFamily="34"/>
                    <a:cs typeface="Lato" pitchFamily="34"/>
                  </a:rPr>
                  <a:t> đầu vào</a:t>
                </a:r>
              </a:p>
              <a:p>
                <a:pPr marL="1200150" marR="0" lvl="2" indent="-285750" algn="just" defTabSz="457200" rtl="0" fontAlgn="auto" hangingPunct="1">
                  <a:lnSpc>
                    <a:spcPct val="100000"/>
                  </a:lnSpc>
                  <a:spcBef>
                    <a:spcPts val="0"/>
                  </a:spcBef>
                  <a:spcAft>
                    <a:spcPts val="1200"/>
                  </a:spcAft>
                  <a:buSzPct val="100000"/>
                  <a:buFont typeface="Arial" pitchFamily="34"/>
                  <a:buChar char="•"/>
                  <a:tabLst/>
                  <a:defRPr sz="1800" b="0" i="0" u="none" strike="noStrike" kern="0" cap="none" spc="0" baseline="0">
                    <a:solidFill>
                      <a:srgbClr val="000000"/>
                    </a:solidFill>
                    <a:uFillTx/>
                  </a:defRPr>
                </a:pP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y</m:t>
                        </m:r>
                      </m:e>
                      <m:sub>
                        <m:r>
                          <m:rPr>
                            <m:sty m:val="p"/>
                          </m:rPr>
                          <a:rPr lang="en-US" i="0">
                            <a:latin typeface="Cambria Math" panose="02040503050406030204" pitchFamily="18" charset="0"/>
                          </a:rPr>
                          <m:t>i</m:t>
                        </m:r>
                      </m:sub>
                    </m:sSub>
                  </m:oMath>
                </a14:m>
                <a:r>
                  <a:rPr lang="vi-VN" sz="2000" b="0" i="0" u="none" strike="noStrike" kern="1200" cap="none" spc="0" baseline="0">
                    <a:solidFill>
                      <a:srgbClr val="000000"/>
                    </a:solidFill>
                    <a:uFillTx/>
                    <a:latin typeface="Lato" pitchFamily="34"/>
                    <a:ea typeface="Lato" pitchFamily="34"/>
                    <a:cs typeface="Lato" pitchFamily="34"/>
                  </a:rPr>
                  <a:t> nhãn của lớp i tương ứng</a:t>
                </a:r>
              </a:p>
              <a:p>
                <a:pPr marL="800100" marR="0" lvl="1" indent="-342900" algn="just" defTabSz="457200" rtl="0" fontAlgn="auto" hangingPunct="1">
                  <a:lnSpc>
                    <a:spcPct val="100000"/>
                  </a:lnSpc>
                  <a:spcBef>
                    <a:spcPts val="0"/>
                  </a:spcBef>
                  <a:spcAft>
                    <a:spcPts val="1200"/>
                  </a:spcAft>
                  <a:buSzPct val="100000"/>
                  <a:buFont typeface="Arial" pitchFamily="34"/>
                  <a:buChar char="•"/>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pitchFamily="34"/>
                    <a:ea typeface="Lato" pitchFamily="34"/>
                    <a:cs typeface="Lato" pitchFamily="34"/>
                  </a:rPr>
                  <a:t>Tham số </a:t>
                </a:r>
                <a:r>
                  <a:rPr lang="vi-VN" sz="2000" b="1" i="1" u="none" strike="noStrike" kern="1200" cap="none" spc="0" baseline="0">
                    <a:solidFill>
                      <a:srgbClr val="000000"/>
                    </a:solidFill>
                    <a:uFillTx/>
                    <a:latin typeface="Lato" pitchFamily="34"/>
                    <a:ea typeface="Lato" pitchFamily="34"/>
                    <a:cs typeface="Lato" pitchFamily="34"/>
                  </a:rPr>
                  <a:t>K &gt; 0 </a:t>
                </a:r>
                <a:r>
                  <a:rPr lang="vi-VN" sz="2000" b="0" i="0" u="none" strike="noStrike" kern="1200" cap="none" spc="0" baseline="0">
                    <a:solidFill>
                      <a:srgbClr val="000000"/>
                    </a:solidFill>
                    <a:uFillTx/>
                    <a:latin typeface="Lato" pitchFamily="34"/>
                    <a:ea typeface="Lato" pitchFamily="34"/>
                    <a:cs typeface="Lato" pitchFamily="34"/>
                  </a:rPr>
                  <a:t>là số láng giềng cần xét</a:t>
                </a:r>
              </a:p>
              <a:p>
                <a:pPr marL="800100" marR="0" lvl="1" indent="-342900" algn="just" defTabSz="457200" rtl="0" fontAlgn="auto" hangingPunct="1">
                  <a:lnSpc>
                    <a:spcPct val="100000"/>
                  </a:lnSpc>
                  <a:spcBef>
                    <a:spcPts val="0"/>
                  </a:spcBef>
                  <a:spcAft>
                    <a:spcPts val="1200"/>
                  </a:spcAft>
                  <a:buSzPct val="100000"/>
                  <a:buFont typeface="Arial" pitchFamily="34"/>
                  <a:buChar char="•"/>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pitchFamily="34"/>
                    <a:ea typeface="Lato" pitchFamily="34"/>
                    <a:cs typeface="Lato" pitchFamily="34"/>
                  </a:rPr>
                  <a:t>Hàm do khoảng cách </a:t>
                </a:r>
                <a:r>
                  <a:rPr lang="vi-VN" sz="2000" b="1" i="1" u="none" strike="noStrike" kern="1200" cap="none" spc="0" baseline="0">
                    <a:solidFill>
                      <a:srgbClr val="000000"/>
                    </a:solidFill>
                    <a:uFillTx/>
                    <a:latin typeface="Lato" pitchFamily="34"/>
                    <a:ea typeface="Lato" pitchFamily="34"/>
                    <a:cs typeface="Lato" pitchFamily="34"/>
                  </a:rPr>
                  <a:t>d</a:t>
                </a:r>
              </a:p>
              <a:p>
                <a:pPr marL="457200" marR="0" lvl="1"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000" b="0" i="0" u="none" strike="noStrike" kern="1200" cap="none" spc="0" baseline="0">
                  <a:solidFill>
                    <a:srgbClr val="000000"/>
                  </a:solidFill>
                  <a:uFillTx/>
                  <a:latin typeface="Lato" pitchFamily="34"/>
                  <a:ea typeface="Lato" pitchFamily="34"/>
                  <a:cs typeface="Lato" pitchFamily="34"/>
                </a:endParaRPr>
              </a:p>
              <a:p>
                <a:pPr marL="457200" marR="0" lvl="1"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000" b="0" i="0" u="none" strike="noStrike" kern="1200" cap="none" spc="0" baseline="0">
                  <a:solidFill>
                    <a:srgbClr val="000000"/>
                  </a:solidFill>
                  <a:uFillTx/>
                  <a:latin typeface="Lato" pitchFamily="34"/>
                  <a:ea typeface="Lato" pitchFamily="34"/>
                  <a:cs typeface="Lato" pitchFamily="34"/>
                </a:endParaRPr>
              </a:p>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2200" b="1" i="0" u="none" strike="noStrike" kern="1200" cap="none" spc="0" baseline="0">
                  <a:solidFill>
                    <a:srgbClr val="203864"/>
                  </a:solidFill>
                  <a:uFillTx/>
                  <a:latin typeface="Lato" pitchFamily="34"/>
                  <a:ea typeface="Lato" pitchFamily="34"/>
                  <a:cs typeface="Lato" pitchFamily="34"/>
                </a:endParaRPr>
              </a:p>
            </p:txBody>
          </p:sp>
        </mc:Choice>
        <mc:Fallback xmlns="">
          <p:sp>
            <p:nvSpPr>
              <p:cNvPr id="5" name="TextBox 9">
                <a:extLst>
                  <a:ext uri="{FF2B5EF4-FFF2-40B4-BE49-F238E27FC236}">
                    <a16:creationId xmlns:a16="http://schemas.microsoft.com/office/drawing/2014/main" id="{37C71988-982C-C9B5-65F0-870581BBA35C}"/>
                  </a:ext>
                </a:extLst>
              </p:cNvPr>
              <p:cNvSpPr txBox="1">
                <a:spLocks noRot="1" noChangeAspect="1" noMove="1" noResize="1" noEditPoints="1" noAdjustHandles="1" noChangeArrowheads="1" noChangeShapeType="1" noTextEdit="1"/>
              </p:cNvSpPr>
              <p:nvPr/>
            </p:nvSpPr>
            <p:spPr>
              <a:xfrm>
                <a:off x="180356" y="1763164"/>
                <a:ext cx="8447181" cy="4416597"/>
              </a:xfrm>
              <a:prstGeom prst="rect">
                <a:avLst/>
              </a:prstGeom>
              <a:blipFill>
                <a:blip r:embed="rId3"/>
                <a:stretch>
                  <a:fillRect l="-939" t="-966"/>
                </a:stretch>
              </a:blipFill>
              <a:ln cap="flat">
                <a:noFill/>
              </a:ln>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80">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0B0DE5-B966-C4E9-77D8-AF4B5C43ECBF}"/>
              </a:ext>
            </a:extLst>
          </p:cNvPr>
          <p:cNvSpPr txBox="1">
            <a:spLocks noGrp="1"/>
          </p:cNvSpPr>
          <p:nvPr>
            <p:ph type="sldNum" sz="quarter" idx="8"/>
          </p:nvPr>
        </p:nvSpPr>
        <p:spPr/>
        <p:txBody>
          <a:bodyPr/>
          <a:lstStyle/>
          <a:p>
            <a:pPr lvl="0"/>
            <a:fld id="{4B2A23D0-8A1C-4A66-98FD-5106FF1D4D9E}" type="slidenum">
              <a:rPr/>
              <a:t>16</a:t>
            </a:fld>
            <a:endParaRPr lang="en-US" sz="2200"/>
          </a:p>
        </p:txBody>
      </p:sp>
      <p:sp>
        <p:nvSpPr>
          <p:cNvPr id="3" name="Title 2">
            <a:extLst>
              <a:ext uri="{FF2B5EF4-FFF2-40B4-BE49-F238E27FC236}">
                <a16:creationId xmlns:a16="http://schemas.microsoft.com/office/drawing/2014/main" id="{E9EAC100-C567-EBE7-CBD0-9BB9BE9A9537}"/>
              </a:ext>
            </a:extLst>
          </p:cNvPr>
          <p:cNvSpPr txBox="1">
            <a:spLocks noGrp="1"/>
          </p:cNvSpPr>
          <p:nvPr>
            <p:ph type="title"/>
          </p:nvPr>
        </p:nvSpPr>
        <p:spPr>
          <a:xfrm>
            <a:off x="104040" y="111264"/>
            <a:ext cx="8673842" cy="451741"/>
          </a:xfrm>
        </p:spPr>
        <p:txBody>
          <a:bodyPr/>
          <a:lstStyle/>
          <a:p>
            <a:pPr lvl="0"/>
            <a:r>
              <a:rPr lang="vi-VN"/>
              <a:t>3.1.1. K-nearest neighbors</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5BE4E22-3614-99BE-353F-57AB0B854CCD}"/>
                  </a:ext>
                </a:extLst>
              </p:cNvPr>
              <p:cNvSpPr txBox="1">
                <a:spLocks noGrp="1"/>
              </p:cNvSpPr>
              <p:nvPr>
                <p:ph type="body" sz="quarter" idx="4294967295"/>
              </p:nvPr>
            </p:nvSpPr>
            <p:spPr>
              <a:xfrm>
                <a:off x="178234" y="899541"/>
                <a:ext cx="8525463" cy="2529459"/>
              </a:xfrm>
              <a:prstGeom prst="rect">
                <a:avLst/>
              </a:prstGeom>
              <a:noFill/>
              <a:ln>
                <a:noFill/>
              </a:ln>
            </p:spPr>
            <p:txBody>
              <a:bodyPr vert="horz" wrap="square" lIns="91440" tIns="45720" rIns="91440" bIns="45720" anchor="t" anchorCtr="0" compatLnSpc="1">
                <a:noAutofit/>
              </a:bodyPr>
              <a:lstStyle/>
              <a:p>
                <a:pPr marL="0" lvl="0" indent="0" algn="just">
                  <a:lnSpc>
                    <a:spcPct val="100000"/>
                  </a:lnSpc>
                  <a:spcAft>
                    <a:spcPts val="600"/>
                  </a:spcAft>
                  <a:buNone/>
                </a:pPr>
                <a:r>
                  <a:rPr lang="vi-VN" sz="2200" b="1">
                    <a:solidFill>
                      <a:srgbClr val="C00000"/>
                    </a:solidFill>
                    <a:latin typeface="Lato" pitchFamily="34"/>
                    <a:ea typeface="Lato" pitchFamily="34"/>
                    <a:cs typeface="Lato" pitchFamily="34"/>
                  </a:rPr>
                  <a:t>Vòng lặp chính: </a:t>
                </a:r>
                <a:r>
                  <a:rPr lang="vi-VN" sz="2200">
                    <a:solidFill>
                      <a:srgbClr val="000000"/>
                    </a:solidFill>
                    <a:latin typeface="Lato" pitchFamily="34"/>
                    <a:ea typeface="Lato" pitchFamily="34"/>
                    <a:cs typeface="Lato" pitchFamily="34"/>
                  </a:rPr>
                  <a:t>Với mỗi điểm dữ liệu mới </a:t>
                </a:r>
                <a:r>
                  <a:rPr lang="vi-VN" sz="2200" b="1">
                    <a:solidFill>
                      <a:srgbClr val="000000"/>
                    </a:solidFill>
                    <a:latin typeface="Lato" pitchFamily="34"/>
                    <a:ea typeface="Lato" pitchFamily="34"/>
                    <a:cs typeface="Lato" pitchFamily="34"/>
                  </a:rPr>
                  <a:t>x</a:t>
                </a:r>
                <a14:m>
                  <m:oMath xmlns:m="http://schemas.openxmlformats.org/officeDocument/2006/math">
                    <m:r>
                      <a:rPr lang="en-US">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b="1">
                                <a:latin typeface="Cambria Math" panose="02040503050406030204" pitchFamily="18" charset="0"/>
                              </a:rPr>
                              <m:t>𝐱</m:t>
                            </m:r>
                          </m:e>
                          <m:sub>
                            <m:r>
                              <a:rPr lang="en-US" b="1">
                                <a:latin typeface="Cambria Math" panose="02040503050406030204" pitchFamily="18" charset="0"/>
                              </a:rPr>
                              <m:t>𝟏</m:t>
                            </m:r>
                          </m:sub>
                        </m:sSub>
                        <m:r>
                          <a:rPr lang="en-US">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b="1">
                                <a:latin typeface="Cambria Math" panose="02040503050406030204" pitchFamily="18" charset="0"/>
                              </a:rPr>
                              <m:t>𝐱</m:t>
                            </m:r>
                          </m:e>
                          <m:sub>
                            <m:r>
                              <a:rPr lang="en-US" b="1">
                                <a:latin typeface="Cambria Math" panose="02040503050406030204" pitchFamily="18" charset="0"/>
                              </a:rPr>
                              <m:t>𝟐</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b="1">
                                <a:latin typeface="Cambria Math" panose="02040503050406030204" pitchFamily="18" charset="0"/>
                              </a:rPr>
                              <m:t>𝐱</m:t>
                            </m:r>
                          </m:e>
                          <m:sub>
                            <m:r>
                              <a:rPr lang="en-US" b="1">
                                <a:latin typeface="Cambria Math" panose="02040503050406030204" pitchFamily="18" charset="0"/>
                              </a:rPr>
                              <m:t>𝐦</m:t>
                            </m:r>
                          </m:sub>
                        </m:sSub>
                      </m:e>
                    </m:d>
                    <m:r>
                      <a:rPr lang="en-US">
                        <a:latin typeface="Cambria Math" panose="02040503050406030204" pitchFamily="18" charset="0"/>
                      </a:rPr>
                      <m:t>  </m:t>
                    </m:r>
                  </m:oMath>
                </a14:m>
                <a:endParaRPr lang="vi-VN" sz="2200">
                  <a:solidFill>
                    <a:srgbClr val="000000"/>
                  </a:solidFill>
                  <a:latin typeface="Lato" pitchFamily="34"/>
                  <a:ea typeface="Lato" pitchFamily="34"/>
                  <a:cs typeface="Lato" pitchFamily="34"/>
                </a:endParaRPr>
              </a:p>
              <a:p>
                <a:pPr marL="914400" lvl="1" indent="-457200" algn="just">
                  <a:lnSpc>
                    <a:spcPct val="100000"/>
                  </a:lnSpc>
                  <a:spcAft>
                    <a:spcPts val="600"/>
                  </a:spcAft>
                  <a:buSzPct val="100000"/>
                  <a:buFont typeface="Calibri Light"/>
                  <a:buAutoNum type="arabicPeriod"/>
                </a:pPr>
                <a:r>
                  <a:rPr lang="vi-VN" sz="2000">
                    <a:solidFill>
                      <a:srgbClr val="000000"/>
                    </a:solidFill>
                    <a:latin typeface="Lato" pitchFamily="34"/>
                    <a:ea typeface="Lato" pitchFamily="34"/>
                    <a:cs typeface="Lato" pitchFamily="34"/>
                  </a:rPr>
                  <a:t>Tính</a:t>
                </a:r>
                <a14:m>
                  <m:oMath xmlns:m="http://schemas.openxmlformats.org/officeDocument/2006/math">
                    <m:sSub>
                      <m:sSubPr>
                        <m:ctrlPr>
                          <a:rPr lang="en-US" i="1">
                            <a:solidFill>
                              <a:srgbClr val="836967"/>
                            </a:solidFill>
                            <a:latin typeface="Cambria Math" panose="02040503050406030204" pitchFamily="18" charset="0"/>
                          </a:rPr>
                        </m:ctrlPr>
                      </m:sSubPr>
                      <m:e>
                        <m:r>
                          <a:rPr lang="en-US">
                            <a:latin typeface="Cambria Math" panose="02040503050406030204" pitchFamily="18" charset="0"/>
                          </a:rPr>
                          <m:t> </m:t>
                        </m:r>
                        <m:r>
                          <a:rPr lang="en-US" b="1">
                            <a:latin typeface="Cambria Math" panose="02040503050406030204" pitchFamily="18" charset="0"/>
                          </a:rPr>
                          <m:t>𝐝</m:t>
                        </m:r>
                        <m:r>
                          <a:rPr lang="en-US">
                            <a:latin typeface="Cambria Math" panose="02040503050406030204" pitchFamily="18" charset="0"/>
                          </a:rPr>
                          <m:t>(</m:t>
                        </m:r>
                        <m:r>
                          <a:rPr lang="en-US" b="1">
                            <a:latin typeface="Cambria Math" panose="02040503050406030204" pitchFamily="18" charset="0"/>
                          </a:rPr>
                          <m:t>𝐱</m:t>
                        </m:r>
                        <m:r>
                          <a:rPr lang="en-US">
                            <a:latin typeface="Cambria Math" panose="02040503050406030204" pitchFamily="18" charset="0"/>
                          </a:rPr>
                          <m:t>,  </m:t>
                        </m:r>
                        <m:r>
                          <a:rPr lang="en-US" b="1">
                            <a:latin typeface="Cambria Math" panose="02040503050406030204" pitchFamily="18" charset="0"/>
                          </a:rPr>
                          <m:t>𝐱</m:t>
                        </m:r>
                      </m:e>
                      <m:sub>
                        <m:r>
                          <a:rPr lang="en-US" b="1">
                            <a:latin typeface="Cambria Math" panose="02040503050406030204" pitchFamily="18" charset="0"/>
                          </a:rPr>
                          <m:t>𝐢</m:t>
                        </m:r>
                      </m:sub>
                    </m:sSub>
                    <m:r>
                      <a:rPr lang="en-US">
                        <a:latin typeface="Cambria Math" panose="02040503050406030204" pitchFamily="18" charset="0"/>
                      </a:rPr>
                      <m:t>) </m:t>
                    </m:r>
                  </m:oMath>
                </a14:m>
                <a:r>
                  <a:rPr lang="vi-VN" sz="2000">
                    <a:solidFill>
                      <a:srgbClr val="000000"/>
                    </a:solidFill>
                    <a:latin typeface="Lato" pitchFamily="34"/>
                    <a:ea typeface="Lato" pitchFamily="34"/>
                    <a:cs typeface="Lato" pitchFamily="34"/>
                  </a:rPr>
                  <a:t>với mọi </a:t>
                </a: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r>
                      <a:rPr lang="en-US">
                        <a:latin typeface="Cambria Math" panose="02040503050406030204" pitchFamily="18" charset="0"/>
                      </a:rPr>
                      <m:t>∈</m:t>
                    </m:r>
                  </m:oMath>
                </a14:m>
                <a:r>
                  <a:rPr lang="vi-VN" sz="2000">
                    <a:solidFill>
                      <a:srgbClr val="000000"/>
                    </a:solidFill>
                    <a:latin typeface="Lato" pitchFamily="34"/>
                    <a:ea typeface="Lato" pitchFamily="34"/>
                    <a:cs typeface="Lato" pitchFamily="34"/>
                  </a:rPr>
                  <a:t> D</a:t>
                </a:r>
              </a:p>
              <a:p>
                <a:pPr marL="914400" lvl="1" indent="-457200" algn="just">
                  <a:lnSpc>
                    <a:spcPct val="100000"/>
                  </a:lnSpc>
                  <a:spcAft>
                    <a:spcPts val="600"/>
                  </a:spcAft>
                  <a:buSzPct val="100000"/>
                  <a:buFont typeface="Calibri Light"/>
                  <a:buAutoNum type="arabicPeriod"/>
                </a:pPr>
                <a:r>
                  <a:rPr lang="vi-VN" sz="2000">
                    <a:solidFill>
                      <a:srgbClr val="000000"/>
                    </a:solidFill>
                    <a:latin typeface="Lato" pitchFamily="34"/>
                    <a:ea typeface="Lato" pitchFamily="34"/>
                    <a:cs typeface="Lato" pitchFamily="34"/>
                  </a:rPr>
                  <a:t>Chọn K điểm dữ liệu gần x nhất, ký hiệu là </a:t>
                </a:r>
                <a14:m>
                  <m:oMath xmlns:m="http://schemas.openxmlformats.org/officeDocument/2006/math">
                    <m:sSub>
                      <m:sSubPr>
                        <m:ctrlPr>
                          <a:rPr lang="en-US" b="1" i="1">
                            <a:solidFill>
                              <a:srgbClr val="836967"/>
                            </a:solidFill>
                            <a:latin typeface="Cambria Math" panose="02040503050406030204" pitchFamily="18" charset="0"/>
                          </a:rPr>
                        </m:ctrlPr>
                      </m:sSubPr>
                      <m:e>
                        <m:r>
                          <a:rPr lang="en-US" b="1">
                            <a:latin typeface="Cambria Math" panose="02040503050406030204" pitchFamily="18" charset="0"/>
                          </a:rPr>
                          <m:t>𝐍</m:t>
                        </m:r>
                      </m:e>
                      <m:sub>
                        <m:r>
                          <a:rPr lang="en-US" b="1">
                            <a:latin typeface="Cambria Math" panose="02040503050406030204" pitchFamily="18" charset="0"/>
                          </a:rPr>
                          <m:t>𝐤</m:t>
                        </m:r>
                      </m:sub>
                    </m:sSub>
                    <m:r>
                      <a:rPr lang="en-US">
                        <a:latin typeface="Cambria Math" panose="02040503050406030204" pitchFamily="18" charset="0"/>
                      </a:rPr>
                      <m:t>(</m:t>
                    </m:r>
                    <m:r>
                      <a:rPr lang="en-US" b="1">
                        <a:latin typeface="Cambria Math" panose="02040503050406030204" pitchFamily="18" charset="0"/>
                      </a:rPr>
                      <m:t>𝐱</m:t>
                    </m:r>
                    <m:r>
                      <a:rPr lang="en-US">
                        <a:latin typeface="Cambria Math" panose="02040503050406030204" pitchFamily="18" charset="0"/>
                      </a:rPr>
                      <m:t>)</m:t>
                    </m:r>
                  </m:oMath>
                </a14:m>
                <a:endParaRPr lang="vi-VN" sz="2000" b="1">
                  <a:solidFill>
                    <a:srgbClr val="000000"/>
                  </a:solidFill>
                  <a:latin typeface="Lato" pitchFamily="34"/>
                  <a:ea typeface="Lato" pitchFamily="34"/>
                  <a:cs typeface="Lato" pitchFamily="34"/>
                </a:endParaRPr>
              </a:p>
              <a:p>
                <a:pPr marL="914400" lvl="1" indent="-457200" algn="just">
                  <a:lnSpc>
                    <a:spcPct val="100000"/>
                  </a:lnSpc>
                  <a:spcAft>
                    <a:spcPts val="600"/>
                  </a:spcAft>
                  <a:buSzPct val="100000"/>
                  <a:buFont typeface="Calibri Light"/>
                  <a:buAutoNum type="arabicPeriod"/>
                </a:pPr>
                <a:r>
                  <a:rPr lang="vi-VN" sz="2000">
                    <a:solidFill>
                      <a:srgbClr val="000000"/>
                    </a:solidFill>
                    <a:latin typeface="Lato" pitchFamily="34"/>
                    <a:ea typeface="Lato" pitchFamily="34"/>
                    <a:cs typeface="Lato" pitchFamily="34"/>
                  </a:rPr>
                  <a:t>Dự đoán kết quả</a:t>
                </a:r>
              </a:p>
              <a:p>
                <a:pPr lvl="2" algn="just">
                  <a:lnSpc>
                    <a:spcPct val="100000"/>
                  </a:lnSpc>
                  <a:spcAft>
                    <a:spcPts val="600"/>
                  </a:spcAft>
                  <a:buSzPct val="100000"/>
                  <a:buFont typeface="Arial" pitchFamily="34"/>
                </a:pPr>
                <a:r>
                  <a:rPr lang="vi-VN" sz="1800" b="1">
                    <a:solidFill>
                      <a:srgbClr val="000000"/>
                    </a:solidFill>
                    <a:latin typeface="Lato" pitchFamily="34"/>
                    <a:ea typeface="Lato" pitchFamily="34"/>
                    <a:cs typeface="Lato" pitchFamily="34"/>
                  </a:rPr>
                  <a:t>Phân loại: </a:t>
                </a:r>
                <a:r>
                  <a:rPr lang="vi-VN" sz="1800">
                    <a:solidFill>
                      <a:srgbClr val="000000"/>
                    </a:solidFill>
                    <a:latin typeface="Lato" pitchFamily="34"/>
                    <a:ea typeface="Lato" pitchFamily="34"/>
                    <a:cs typeface="Lato" pitchFamily="34"/>
                  </a:rPr>
                  <a:t>Nhãn đa số trong </a:t>
                </a: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N</m:t>
                        </m:r>
                      </m:e>
                      <m:sub>
                        <m:r>
                          <m:rPr>
                            <m:sty m:val="p"/>
                          </m:rPr>
                          <a:rPr lang="en-US">
                            <a:latin typeface="Cambria Math" panose="02040503050406030204" pitchFamily="18" charset="0"/>
                          </a:rPr>
                          <m:t>k</m:t>
                        </m:r>
                      </m:sub>
                    </m:sSub>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oMath>
                </a14:m>
                <a:endParaRPr lang="vi-VN" sz="1800">
                  <a:solidFill>
                    <a:srgbClr val="000000"/>
                  </a:solidFill>
                  <a:latin typeface="Lato" pitchFamily="34"/>
                  <a:ea typeface="Lato" pitchFamily="34"/>
                  <a:cs typeface="Lato" pitchFamily="34"/>
                </a:endParaRPr>
              </a:p>
              <a:p>
                <a:pPr lvl="2" algn="just">
                  <a:lnSpc>
                    <a:spcPct val="100000"/>
                  </a:lnSpc>
                  <a:spcAft>
                    <a:spcPts val="600"/>
                  </a:spcAft>
                  <a:buSzPct val="100000"/>
                  <a:buFont typeface="Arial" pitchFamily="34"/>
                </a:pPr>
                <a:r>
                  <a:rPr lang="vi-VN" sz="1800" b="1">
                    <a:solidFill>
                      <a:srgbClr val="000000"/>
                    </a:solidFill>
                    <a:latin typeface="Lato" pitchFamily="34"/>
                    <a:ea typeface="Lato" pitchFamily="34"/>
                    <a:cs typeface="Lato" pitchFamily="34"/>
                  </a:rPr>
                  <a:t>Hồi quy: </a:t>
                </a:r>
                <a14:m>
                  <m:oMath xmlns:m="http://schemas.openxmlformats.org/officeDocument/2006/math">
                    <m:acc>
                      <m:accPr>
                        <m:chr m:val="̂"/>
                        <m:ctrlPr>
                          <a:rPr lang="en-US" i="1">
                            <a:solidFill>
                              <a:srgbClr val="836967"/>
                            </a:solidFill>
                            <a:latin typeface="Cambria Math" panose="02040503050406030204" pitchFamily="18" charset="0"/>
                          </a:rPr>
                        </m:ctrlPr>
                      </m:accPr>
                      <m:e>
                        <m:r>
                          <m:rPr>
                            <m:sty m:val="p"/>
                          </m:rPr>
                          <a:rPr lang="en-US">
                            <a:latin typeface="Cambria Math" panose="02040503050406030204" pitchFamily="18" charset="0"/>
                          </a:rPr>
                          <m:t>y</m:t>
                        </m:r>
                      </m:e>
                    </m:acc>
                    <m:r>
                      <a:rPr lang="en-US">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m:rPr>
                            <m:sty m:val="p"/>
                          </m:rPr>
                          <a:rPr lang="en-US" b="0" i="0" smtClean="0">
                            <a:latin typeface="Cambria Math" panose="02040503050406030204" pitchFamily="18" charset="0"/>
                          </a:rPr>
                          <m:t>k</m:t>
                        </m:r>
                      </m:den>
                    </m:f>
                    <m:nary>
                      <m:naryPr>
                        <m:chr m:val="∑"/>
                        <m:supHide m:val="on"/>
                        <m:ctrlPr>
                          <a:rPr lang="en-US" b="0" i="1" smtClean="0">
                            <a:latin typeface="Cambria Math" panose="02040503050406030204" pitchFamily="18" charset="0"/>
                          </a:rPr>
                        </m:ctrlPr>
                      </m:naryPr>
                      <m:sub>
                        <m:sSub>
                          <m:sSubPr>
                            <m:ctrlPr>
                              <a:rPr lang="en-US" i="1" smtClean="0">
                                <a:solidFill>
                                  <a:srgbClr val="836967"/>
                                </a:solidFill>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N</m:t>
                            </m:r>
                          </m:e>
                          <m:sub>
                            <m:r>
                              <m:rPr>
                                <m:sty m:val="p"/>
                              </m:rPr>
                              <a:rPr lang="en-US">
                                <a:latin typeface="Cambria Math" panose="02040503050406030204" pitchFamily="18" charset="0"/>
                              </a:rPr>
                              <m:t>k</m:t>
                            </m:r>
                          </m:sub>
                        </m:sSub>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a14:m>
                <a:endParaRPr lang="en-US" sz="1800">
                  <a:solidFill>
                    <a:srgbClr val="000000"/>
                  </a:solidFill>
                  <a:latin typeface="Lato" pitchFamily="34"/>
                  <a:ea typeface="Lato" pitchFamily="34"/>
                  <a:cs typeface="Lato" pitchFamily="34"/>
                </a:endParaRPr>
              </a:p>
            </p:txBody>
          </p:sp>
        </mc:Choice>
        <mc:Fallback xmlns="">
          <p:sp>
            <p:nvSpPr>
              <p:cNvPr id="4" name="Content Placeholder 3">
                <a:extLst>
                  <a:ext uri="{FF2B5EF4-FFF2-40B4-BE49-F238E27FC236}">
                    <a16:creationId xmlns:a16="http://schemas.microsoft.com/office/drawing/2014/main" id="{A5BE4E22-3614-99BE-353F-57AB0B854CCD}"/>
                  </a:ext>
                </a:extLst>
              </p:cNvPr>
              <p:cNvSpPr txBox="1">
                <a:spLocks noGrp="1" noRot="1" noChangeAspect="1" noMove="1" noResize="1" noEditPoints="1" noAdjustHandles="1" noChangeArrowheads="1" noChangeShapeType="1" noTextEdit="1"/>
              </p:cNvSpPr>
              <p:nvPr>
                <p:ph type="body" sz="quarter" idx="4294967295"/>
              </p:nvPr>
            </p:nvSpPr>
            <p:spPr>
              <a:xfrm>
                <a:off x="178234" y="899541"/>
                <a:ext cx="8525463" cy="2529459"/>
              </a:xfrm>
              <a:prstGeom prst="rect">
                <a:avLst/>
              </a:prstGeom>
              <a:blipFill>
                <a:blip r:embed="rId3"/>
                <a:stretch>
                  <a:fillRect l="-929" b="-44578"/>
                </a:stretch>
              </a:blipFill>
              <a:ln>
                <a:noFill/>
              </a:ln>
            </p:spPr>
            <p:txBody>
              <a:bodyPr/>
              <a:lstStyle/>
              <a:p>
                <a:r>
                  <a:rPr lang="en-US">
                    <a:noFill/>
                  </a:rPr>
                  <a:t> </a:t>
                </a:r>
              </a:p>
            </p:txBody>
          </p:sp>
        </mc:Fallback>
      </mc:AlternateContent>
      <p:pic>
        <p:nvPicPr>
          <p:cNvPr id="5" name="Picture 6">
            <a:extLst>
              <a:ext uri="{FF2B5EF4-FFF2-40B4-BE49-F238E27FC236}">
                <a16:creationId xmlns:a16="http://schemas.microsoft.com/office/drawing/2014/main" id="{B84FBD79-274A-5DB3-1F5C-0F29EBDC9221}"/>
              </a:ext>
            </a:extLst>
          </p:cNvPr>
          <p:cNvPicPr>
            <a:picLocks noChangeAspect="1"/>
          </p:cNvPicPr>
          <p:nvPr/>
        </p:nvPicPr>
        <p:blipFill>
          <a:blip r:embed="rId4"/>
          <a:stretch>
            <a:fillRect/>
          </a:stretch>
        </p:blipFill>
        <p:spPr>
          <a:xfrm>
            <a:off x="5400161" y="3892099"/>
            <a:ext cx="2321440" cy="2141488"/>
          </a:xfrm>
          <a:prstGeom prst="rect">
            <a:avLst/>
          </a:prstGeom>
          <a:noFill/>
          <a:ln cap="flat">
            <a:noFill/>
          </a:ln>
        </p:spPr>
      </p:pic>
      <p:sp>
        <p:nvSpPr>
          <p:cNvPr id="6" name="Arrow: Right 8">
            <a:extLst>
              <a:ext uri="{FF2B5EF4-FFF2-40B4-BE49-F238E27FC236}">
                <a16:creationId xmlns:a16="http://schemas.microsoft.com/office/drawing/2014/main" id="{7BC6A0CF-3807-41DB-055E-244D523DDA00}"/>
              </a:ext>
            </a:extLst>
          </p:cNvPr>
          <p:cNvSpPr/>
          <p:nvPr/>
        </p:nvSpPr>
        <p:spPr>
          <a:xfrm>
            <a:off x="3988104" y="4685925"/>
            <a:ext cx="825913" cy="314635"/>
          </a:xfrm>
          <a:custGeom>
            <a:avLst>
              <a:gd name="f0" fmla="val 1748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FFFFFF"/>
          </a:solidFill>
          <a:ln w="12701" cap="flat">
            <a:solidFill>
              <a:srgbClr val="8FAADC"/>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pic>
        <p:nvPicPr>
          <p:cNvPr id="9" name="Picture 8">
            <a:extLst>
              <a:ext uri="{FF2B5EF4-FFF2-40B4-BE49-F238E27FC236}">
                <a16:creationId xmlns:a16="http://schemas.microsoft.com/office/drawing/2014/main" id="{BA264E91-8BD6-1B30-0FD9-0D5CE8C1DD17}"/>
              </a:ext>
            </a:extLst>
          </p:cNvPr>
          <p:cNvPicPr>
            <a:picLocks noChangeAspect="1"/>
          </p:cNvPicPr>
          <p:nvPr/>
        </p:nvPicPr>
        <p:blipFill>
          <a:blip r:embed="rId5"/>
          <a:stretch>
            <a:fillRect/>
          </a:stretch>
        </p:blipFill>
        <p:spPr>
          <a:xfrm>
            <a:off x="1373591" y="3937261"/>
            <a:ext cx="2370249" cy="217130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name="Slide79">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C277D8-3313-A397-B957-B177FBE51C93}"/>
              </a:ext>
            </a:extLst>
          </p:cNvPr>
          <p:cNvSpPr txBox="1">
            <a:spLocks noGrp="1"/>
          </p:cNvSpPr>
          <p:nvPr>
            <p:ph type="sldNum" sz="quarter" idx="8"/>
          </p:nvPr>
        </p:nvSpPr>
        <p:spPr/>
        <p:txBody>
          <a:bodyPr/>
          <a:lstStyle/>
          <a:p>
            <a:pPr lvl="0"/>
            <a:fld id="{EA3FAEE7-1DB4-45D6-83CD-F626D7244285}" type="slidenum">
              <a:rPr/>
              <a:t>17</a:t>
            </a:fld>
            <a:endParaRPr lang="en-US"/>
          </a:p>
        </p:txBody>
      </p:sp>
      <p:sp>
        <p:nvSpPr>
          <p:cNvPr id="3" name="Title 2">
            <a:extLst>
              <a:ext uri="{FF2B5EF4-FFF2-40B4-BE49-F238E27FC236}">
                <a16:creationId xmlns:a16="http://schemas.microsoft.com/office/drawing/2014/main" id="{BAE67BFE-FD70-995B-1329-95069DBB8DBD}"/>
              </a:ext>
            </a:extLst>
          </p:cNvPr>
          <p:cNvSpPr txBox="1">
            <a:spLocks noGrp="1"/>
          </p:cNvSpPr>
          <p:nvPr>
            <p:ph type="title"/>
          </p:nvPr>
        </p:nvSpPr>
        <p:spPr/>
        <p:txBody>
          <a:bodyPr/>
          <a:lstStyle/>
          <a:p>
            <a:pPr lvl="0"/>
            <a:r>
              <a:rPr lang="vi-VN"/>
              <a:t>3.1.1. K-nearest neighbors</a:t>
            </a:r>
            <a:endParaRPr lang="en-US"/>
          </a:p>
        </p:txBody>
      </p:sp>
      <p:sp>
        <p:nvSpPr>
          <p:cNvPr id="4" name="Content Placeholder 3">
            <a:extLst>
              <a:ext uri="{FF2B5EF4-FFF2-40B4-BE49-F238E27FC236}">
                <a16:creationId xmlns:a16="http://schemas.microsoft.com/office/drawing/2014/main" id="{83C5B41C-B686-74E5-9D0E-0F1FBCE582D8}"/>
              </a:ext>
            </a:extLst>
          </p:cNvPr>
          <p:cNvSpPr txBox="1">
            <a:spLocks noGrp="1"/>
          </p:cNvSpPr>
          <p:nvPr>
            <p:ph type="body" sz="quarter" idx="4294967295"/>
          </p:nvPr>
        </p:nvSpPr>
        <p:spPr>
          <a:xfrm>
            <a:off x="150181" y="899541"/>
            <a:ext cx="8674098" cy="5303391"/>
          </a:xfrm>
          <a:prstGeom prst="rect">
            <a:avLst/>
          </a:prstGeom>
          <a:noFill/>
          <a:ln>
            <a:noFill/>
          </a:ln>
        </p:spPr>
        <p:txBody>
          <a:bodyPr vert="horz" wrap="square" lIns="91440" tIns="45720" rIns="91440" bIns="45720" anchor="t" anchorCtr="0" compatLnSpc="1">
            <a:noAutofit/>
          </a:bodyPr>
          <a:lstStyle/>
          <a:p>
            <a:pPr marL="0" lvl="0" indent="0">
              <a:buNone/>
            </a:pPr>
            <a:r>
              <a:rPr lang="vi-VN" sz="2200" b="1">
                <a:solidFill>
                  <a:srgbClr val="203864"/>
                </a:solidFill>
                <a:latin typeface="Lato" pitchFamily="34"/>
                <a:ea typeface="Lato" pitchFamily="34"/>
                <a:cs typeface="Lato" pitchFamily="34"/>
              </a:rPr>
              <a:t>Một số hàm khoảng cách</a:t>
            </a:r>
          </a:p>
          <a:p>
            <a:pPr lvl="0">
              <a:spcAft>
                <a:spcPts val="600"/>
              </a:spcAft>
              <a:buSzPct val="100000"/>
              <a:buFont typeface="Arial" pitchFamily="34"/>
            </a:pPr>
            <a:r>
              <a:rPr lang="vi-VN" sz="2000" b="1">
                <a:solidFill>
                  <a:srgbClr val="C00000"/>
                </a:solidFill>
                <a:latin typeface="Lato" pitchFamily="34"/>
                <a:ea typeface="Lato" pitchFamily="34"/>
                <a:cs typeface="Lato" pitchFamily="34"/>
              </a:rPr>
              <a:t>Khoảng cách Euclid</a:t>
            </a:r>
          </a:p>
          <a:p>
            <a:pPr marL="0" lvl="0" indent="0">
              <a:spcAft>
                <a:spcPts val="600"/>
              </a:spcAft>
              <a:buNone/>
            </a:pPr>
            <a:endParaRPr lang="vi-VN" sz="2000">
              <a:solidFill>
                <a:srgbClr val="203864"/>
              </a:solidFill>
              <a:latin typeface="Lato" pitchFamily="34"/>
              <a:ea typeface="Lato" pitchFamily="34"/>
              <a:cs typeface="Lato" pitchFamily="34"/>
            </a:endParaRPr>
          </a:p>
          <a:p>
            <a:pPr marL="0" lvl="0" indent="0">
              <a:spcAft>
                <a:spcPts val="600"/>
              </a:spcAft>
              <a:buNone/>
            </a:pPr>
            <a:endParaRPr lang="vi-VN" sz="2000">
              <a:solidFill>
                <a:srgbClr val="203864"/>
              </a:solidFill>
              <a:latin typeface="Lato" pitchFamily="34"/>
              <a:ea typeface="Lato" pitchFamily="34"/>
              <a:cs typeface="Lato" pitchFamily="34"/>
            </a:endParaRPr>
          </a:p>
          <a:p>
            <a:pPr lvl="0">
              <a:spcAft>
                <a:spcPts val="600"/>
              </a:spcAft>
              <a:buSzPct val="100000"/>
              <a:buFont typeface="Arial" pitchFamily="34"/>
            </a:pPr>
            <a:r>
              <a:rPr lang="vi-VN" sz="2000" b="1">
                <a:solidFill>
                  <a:srgbClr val="C00000"/>
                </a:solidFill>
                <a:latin typeface="Lato" pitchFamily="34"/>
                <a:ea typeface="Lato" pitchFamily="34"/>
                <a:cs typeface="Lato" pitchFamily="34"/>
              </a:rPr>
              <a:t>Khoảng cách Manhattan</a:t>
            </a:r>
          </a:p>
          <a:p>
            <a:pPr lvl="0">
              <a:spcAft>
                <a:spcPts val="600"/>
              </a:spcAft>
              <a:buSzPct val="100000"/>
              <a:buFont typeface="Arial" pitchFamily="34"/>
            </a:pPr>
            <a:endParaRPr lang="vi-VN" sz="2000" b="1">
              <a:solidFill>
                <a:srgbClr val="C00000"/>
              </a:solidFill>
              <a:latin typeface="Lato" pitchFamily="34"/>
              <a:ea typeface="Lato" pitchFamily="34"/>
              <a:cs typeface="Lato" pitchFamily="34"/>
            </a:endParaRPr>
          </a:p>
          <a:p>
            <a:pPr marL="0" lvl="0" indent="0">
              <a:spcAft>
                <a:spcPts val="600"/>
              </a:spcAft>
              <a:buNone/>
            </a:pPr>
            <a:endParaRPr lang="vi-VN" sz="2000" b="1">
              <a:solidFill>
                <a:srgbClr val="C00000"/>
              </a:solidFill>
              <a:latin typeface="Lato" pitchFamily="34"/>
              <a:ea typeface="Lato" pitchFamily="34"/>
              <a:cs typeface="Lato" pitchFamily="34"/>
            </a:endParaRPr>
          </a:p>
          <a:p>
            <a:pPr lvl="0">
              <a:spcAft>
                <a:spcPts val="600"/>
              </a:spcAft>
              <a:buSzPct val="100000"/>
              <a:buFont typeface="Arial" pitchFamily="34"/>
            </a:pPr>
            <a:r>
              <a:rPr lang="vi-VN" sz="2000" b="1">
                <a:solidFill>
                  <a:srgbClr val="C00000"/>
                </a:solidFill>
                <a:latin typeface="Lato" pitchFamily="34"/>
                <a:ea typeface="Lato" pitchFamily="34"/>
                <a:cs typeface="Lato" pitchFamily="34"/>
              </a:rPr>
              <a:t>Khoảng cách Minkowski</a:t>
            </a:r>
          </a:p>
          <a:p>
            <a:pPr lvl="0">
              <a:buSzPct val="100000"/>
              <a:buFont typeface="Arial" pitchFamily="34"/>
            </a:pPr>
            <a:endParaRPr lang="en-US" sz="2000" b="1">
              <a:solidFill>
                <a:srgbClr val="C00000"/>
              </a:solidFill>
              <a:latin typeface="Lato" pitchFamily="34"/>
              <a:ea typeface="Lato" pitchFamily="34"/>
              <a:cs typeface="Lato" pitchFamily="34"/>
            </a:endParaRPr>
          </a:p>
        </p:txBody>
      </p:sp>
      <p:pic>
        <p:nvPicPr>
          <p:cNvPr id="5" name="Picture 6">
            <a:extLst>
              <a:ext uri="{FF2B5EF4-FFF2-40B4-BE49-F238E27FC236}">
                <a16:creationId xmlns:a16="http://schemas.microsoft.com/office/drawing/2014/main" id="{90A60417-F14C-1EF3-F630-7F79AE13EBBA}"/>
              </a:ext>
            </a:extLst>
          </p:cNvPr>
          <p:cNvPicPr>
            <a:picLocks noChangeAspect="1"/>
          </p:cNvPicPr>
          <p:nvPr/>
        </p:nvPicPr>
        <p:blipFill>
          <a:blip r:embed="rId2"/>
          <a:stretch>
            <a:fillRect/>
          </a:stretch>
        </p:blipFill>
        <p:spPr>
          <a:xfrm>
            <a:off x="3074176" y="1527176"/>
            <a:ext cx="3019312" cy="1210144"/>
          </a:xfrm>
          <a:prstGeom prst="rect">
            <a:avLst/>
          </a:prstGeom>
          <a:noFill/>
          <a:ln cap="flat">
            <a:noFill/>
          </a:ln>
        </p:spPr>
      </p:pic>
      <p:pic>
        <p:nvPicPr>
          <p:cNvPr id="6" name="Picture 5">
            <a:extLst>
              <a:ext uri="{FF2B5EF4-FFF2-40B4-BE49-F238E27FC236}">
                <a16:creationId xmlns:a16="http://schemas.microsoft.com/office/drawing/2014/main" id="{6FAC8571-985D-A624-525A-383939EAEC4E}"/>
              </a:ext>
            </a:extLst>
          </p:cNvPr>
          <p:cNvPicPr>
            <a:picLocks noChangeAspect="1"/>
          </p:cNvPicPr>
          <p:nvPr/>
        </p:nvPicPr>
        <p:blipFill>
          <a:blip r:embed="rId3"/>
          <a:srcRect b="43268"/>
          <a:stretch>
            <a:fillRect/>
          </a:stretch>
        </p:blipFill>
        <p:spPr>
          <a:xfrm>
            <a:off x="3050502" y="3023902"/>
            <a:ext cx="2804592" cy="903253"/>
          </a:xfrm>
          <a:prstGeom prst="rect">
            <a:avLst/>
          </a:prstGeom>
          <a:noFill/>
          <a:ln cap="flat">
            <a:noFill/>
          </a:ln>
        </p:spPr>
      </p:pic>
      <p:pic>
        <p:nvPicPr>
          <p:cNvPr id="7" name="Picture 9">
            <a:extLst>
              <a:ext uri="{FF2B5EF4-FFF2-40B4-BE49-F238E27FC236}">
                <a16:creationId xmlns:a16="http://schemas.microsoft.com/office/drawing/2014/main" id="{1509BA5E-421E-0FA1-344C-57004062C8AD}"/>
              </a:ext>
            </a:extLst>
          </p:cNvPr>
          <p:cNvPicPr>
            <a:picLocks noChangeAspect="1"/>
          </p:cNvPicPr>
          <p:nvPr/>
        </p:nvPicPr>
        <p:blipFill>
          <a:blip r:embed="rId4"/>
          <a:stretch>
            <a:fillRect/>
          </a:stretch>
        </p:blipFill>
        <p:spPr>
          <a:xfrm>
            <a:off x="3062343" y="4558101"/>
            <a:ext cx="3042986" cy="1347468"/>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81">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76112E-1C5F-F3F5-C86C-FD264FAC527B}"/>
              </a:ext>
            </a:extLst>
          </p:cNvPr>
          <p:cNvSpPr txBox="1">
            <a:spLocks noGrp="1"/>
          </p:cNvSpPr>
          <p:nvPr>
            <p:ph type="sldNum" sz="quarter" idx="8"/>
          </p:nvPr>
        </p:nvSpPr>
        <p:spPr/>
        <p:txBody>
          <a:bodyPr/>
          <a:lstStyle/>
          <a:p>
            <a:pPr lvl="0"/>
            <a:fld id="{E363DCFD-6223-4D20-8DEC-F71B843E3754}" type="slidenum">
              <a:rPr/>
              <a:t>18</a:t>
            </a:fld>
            <a:endParaRPr lang="en-US" sz="2200"/>
          </a:p>
        </p:txBody>
      </p:sp>
      <p:sp>
        <p:nvSpPr>
          <p:cNvPr id="3" name="Title 2">
            <a:extLst>
              <a:ext uri="{FF2B5EF4-FFF2-40B4-BE49-F238E27FC236}">
                <a16:creationId xmlns:a16="http://schemas.microsoft.com/office/drawing/2014/main" id="{E1C65941-035D-BCFA-A21F-D42E192F940F}"/>
              </a:ext>
            </a:extLst>
          </p:cNvPr>
          <p:cNvSpPr txBox="1">
            <a:spLocks noGrp="1"/>
          </p:cNvSpPr>
          <p:nvPr>
            <p:ph type="title"/>
          </p:nvPr>
        </p:nvSpPr>
        <p:spPr>
          <a:xfrm>
            <a:off x="104040" y="111264"/>
            <a:ext cx="8673842" cy="451741"/>
          </a:xfrm>
        </p:spPr>
        <p:txBody>
          <a:bodyPr/>
          <a:lstStyle/>
          <a:p>
            <a:pPr lvl="0"/>
            <a:r>
              <a:rPr lang="vi-VN"/>
              <a:t>3.1.2</a:t>
            </a:r>
            <a:r>
              <a:rPr lang="en-US"/>
              <a:t>.</a:t>
            </a:r>
            <a:r>
              <a:rPr lang="vi-VN"/>
              <a:t> Support Vector Machine</a:t>
            </a:r>
            <a:endParaRPr lang="en-US"/>
          </a:p>
        </p:txBody>
      </p:sp>
      <p:sp>
        <p:nvSpPr>
          <p:cNvPr id="4" name="Content Placeholder 3">
            <a:extLst>
              <a:ext uri="{FF2B5EF4-FFF2-40B4-BE49-F238E27FC236}">
                <a16:creationId xmlns:a16="http://schemas.microsoft.com/office/drawing/2014/main" id="{24060F06-F8EC-651A-952A-C040519FEE2E}"/>
              </a:ext>
            </a:extLst>
          </p:cNvPr>
          <p:cNvSpPr txBox="1">
            <a:spLocks noGrp="1"/>
          </p:cNvSpPr>
          <p:nvPr>
            <p:ph type="body" sz="quarter" idx="4294967295"/>
          </p:nvPr>
        </p:nvSpPr>
        <p:spPr>
          <a:xfrm>
            <a:off x="173315" y="937324"/>
            <a:ext cx="8299323" cy="5260479"/>
          </a:xfrm>
          <a:prstGeom prst="rect">
            <a:avLst/>
          </a:prstGeom>
          <a:noFill/>
          <a:ln>
            <a:noFill/>
          </a:ln>
        </p:spPr>
        <p:txBody>
          <a:bodyPr vert="horz" wrap="square" lIns="91440" tIns="45720" rIns="91440" bIns="45720" anchor="t" anchorCtr="0" compatLnSpc="1">
            <a:noAutofit/>
          </a:bodyPr>
          <a:lstStyle/>
          <a:p>
            <a:pPr marL="0" lvl="0" indent="0" algn="just">
              <a:lnSpc>
                <a:spcPct val="100000"/>
              </a:lnSpc>
              <a:buNone/>
            </a:pPr>
            <a:r>
              <a:rPr lang="vi-VN" sz="2400" b="1" dirty="0">
                <a:solidFill>
                  <a:srgbClr val="203864"/>
                </a:solidFill>
                <a:latin typeface="Lato" pitchFamily="34"/>
                <a:ea typeface="Lato" pitchFamily="34"/>
                <a:cs typeface="Lato" pitchFamily="34"/>
              </a:rPr>
              <a:t>Support Vector Machine (</a:t>
            </a:r>
            <a:r>
              <a:rPr lang="vi-VN" sz="2200" b="1" dirty="0">
                <a:solidFill>
                  <a:srgbClr val="203864"/>
                </a:solidFill>
                <a:latin typeface="Lato" pitchFamily="34"/>
                <a:ea typeface="Lato" pitchFamily="34"/>
                <a:cs typeface="Lato" pitchFamily="34"/>
              </a:rPr>
              <a:t>SVM)</a:t>
            </a:r>
            <a:r>
              <a:rPr lang="en-US" sz="2200" b="1" dirty="0">
                <a:solidFill>
                  <a:srgbClr val="203864"/>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là</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thuật</a:t>
            </a:r>
            <a:r>
              <a:rPr lang="en-US" sz="2200" dirty="0">
                <a:solidFill>
                  <a:srgbClr val="000000"/>
                </a:solidFill>
                <a:latin typeface="Lato" pitchFamily="34"/>
                <a:ea typeface="Lato" pitchFamily="34"/>
                <a:cs typeface="Lato" pitchFamily="34"/>
              </a:rPr>
              <a:t> </a:t>
            </a:r>
            <a:r>
              <a:rPr lang="vi-VN" sz="2200" dirty="0">
                <a:solidFill>
                  <a:srgbClr val="000000"/>
                </a:solidFill>
                <a:latin typeface="Lato" pitchFamily="34"/>
                <a:ea typeface="Lato" pitchFamily="34"/>
                <a:cs typeface="Lato" pitchFamily="34"/>
              </a:rPr>
              <a:t>toán supervised learning</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dùng</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cho</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cả</a:t>
            </a:r>
            <a:r>
              <a:rPr lang="vi-VN" sz="2200" dirty="0">
                <a:solidFill>
                  <a:srgbClr val="000000"/>
                </a:solidFill>
                <a:latin typeface="Lato" pitchFamily="34"/>
                <a:ea typeface="Lato" pitchFamily="34"/>
                <a:cs typeface="Lato" pitchFamily="34"/>
              </a:rPr>
              <a:t> bài toán</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phân</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loại</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và</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hồi</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quy</a:t>
            </a:r>
            <a:endParaRPr lang="vi-VN" sz="2200" dirty="0">
              <a:solidFill>
                <a:srgbClr val="000000"/>
              </a:solidFill>
              <a:latin typeface="Lato" pitchFamily="34"/>
              <a:ea typeface="Lato" pitchFamily="34"/>
              <a:cs typeface="Lato" pitchFamily="34"/>
            </a:endParaRPr>
          </a:p>
          <a:p>
            <a:pPr marL="0" lvl="0" indent="0" algn="just">
              <a:lnSpc>
                <a:spcPct val="100000"/>
              </a:lnSpc>
              <a:buNone/>
            </a:pPr>
            <a:r>
              <a:rPr lang="vi-VN" sz="2200" b="1" dirty="0">
                <a:solidFill>
                  <a:srgbClr val="203864"/>
                </a:solidFill>
                <a:latin typeface="Lato" pitchFamily="34"/>
                <a:ea typeface="Lato" pitchFamily="34"/>
                <a:cs typeface="Lato" pitchFamily="34"/>
              </a:rPr>
              <a:t>Nguyên lý của SVM </a:t>
            </a:r>
          </a:p>
          <a:p>
            <a:pPr lvl="1" algn="just">
              <a:lnSpc>
                <a:spcPct val="100000"/>
              </a:lnSpc>
              <a:buSzPct val="100000"/>
              <a:buFont typeface="Arial" pitchFamily="34"/>
            </a:pPr>
            <a:r>
              <a:rPr lang="vi-VN" sz="1800" dirty="0">
                <a:solidFill>
                  <a:srgbClr val="000000"/>
                </a:solidFill>
                <a:latin typeface="Lato" pitchFamily="34"/>
                <a:ea typeface="Lato" pitchFamily="34"/>
                <a:cs typeface="Lato" pitchFamily="34"/>
              </a:rPr>
              <a:t>Tìm </a:t>
            </a:r>
            <a:r>
              <a:rPr lang="vi-VN" sz="1800" b="1" dirty="0">
                <a:solidFill>
                  <a:srgbClr val="000000"/>
                </a:solidFill>
                <a:latin typeface="Lato" pitchFamily="34"/>
                <a:ea typeface="Lato" pitchFamily="34"/>
                <a:cs typeface="Lato" pitchFamily="34"/>
              </a:rPr>
              <a:t>siêu phẳng tối ưu </a:t>
            </a:r>
            <a:r>
              <a:rPr lang="vi-VN" sz="1800" dirty="0">
                <a:solidFill>
                  <a:srgbClr val="000000"/>
                </a:solidFill>
                <a:latin typeface="Lato" pitchFamily="34"/>
                <a:ea typeface="Lato" pitchFamily="34"/>
                <a:cs typeface="Lato" pitchFamily="34"/>
              </a:rPr>
              <a:t>để phân tách các lớp dữ liệu</a:t>
            </a:r>
          </a:p>
          <a:p>
            <a:pPr lvl="1" algn="just">
              <a:lnSpc>
                <a:spcPct val="100000"/>
              </a:lnSpc>
              <a:buSzPct val="100000"/>
              <a:buFont typeface="Arial" pitchFamily="34"/>
            </a:pPr>
            <a:r>
              <a:rPr lang="vi-VN" sz="1800" dirty="0">
                <a:solidFill>
                  <a:srgbClr val="000000"/>
                </a:solidFill>
                <a:latin typeface="Lato" pitchFamily="34"/>
                <a:ea typeface="Lato" pitchFamily="34"/>
                <a:cs typeface="Lato" pitchFamily="34"/>
              </a:rPr>
              <a:t>Tối ưu dựa trên việc </a:t>
            </a:r>
            <a:r>
              <a:rPr lang="vi-VN" sz="1800" b="1" dirty="0">
                <a:solidFill>
                  <a:srgbClr val="000000"/>
                </a:solidFill>
                <a:latin typeface="Lato" pitchFamily="34"/>
                <a:ea typeface="Lato" pitchFamily="34"/>
                <a:cs typeface="Lato" pitchFamily="34"/>
              </a:rPr>
              <a:t>cực đại hóa khoảng cách lề (margin)</a:t>
            </a:r>
            <a:r>
              <a:rPr lang="vi-VN" sz="1800" dirty="0">
                <a:solidFill>
                  <a:srgbClr val="000000"/>
                </a:solidFill>
                <a:latin typeface="Lato" pitchFamily="34"/>
                <a:ea typeface="Lato" pitchFamily="34"/>
                <a:cs typeface="Lato" pitchFamily="34"/>
              </a:rPr>
              <a:t> đến các </a:t>
            </a:r>
            <a:r>
              <a:rPr lang="vi-VN" sz="1800" b="1" dirty="0">
                <a:solidFill>
                  <a:srgbClr val="000000"/>
                </a:solidFill>
                <a:latin typeface="Lato" pitchFamily="34"/>
                <a:ea typeface="Lato" pitchFamily="34"/>
                <a:cs typeface="Lato" pitchFamily="34"/>
              </a:rPr>
              <a:t>vector hỗ trợ (support vectors)</a:t>
            </a:r>
            <a:r>
              <a:rPr lang="vi-VN" sz="1800" dirty="0">
                <a:solidFill>
                  <a:srgbClr val="000000"/>
                </a:solidFill>
                <a:latin typeface="Lato" pitchFamily="34"/>
                <a:ea typeface="Lato" pitchFamily="34"/>
                <a:cs typeface="Lato" pitchFamily="34"/>
              </a:rPr>
              <a:t> gần nhất của mỗi lớp </a:t>
            </a:r>
          </a:p>
          <a:p>
            <a:pPr marL="457200" lvl="1" indent="0" algn="just">
              <a:lnSpc>
                <a:spcPct val="100000"/>
              </a:lnSpc>
              <a:buNone/>
            </a:pPr>
            <a:r>
              <a:rPr lang="vi-VN" sz="1800" dirty="0">
                <a:solidFill>
                  <a:srgbClr val="000000"/>
                </a:solidFill>
                <a:latin typeface="Lato" pitchFamily="34"/>
                <a:ea typeface="Lato" pitchFamily="34"/>
                <a:cs typeface="Lato" pitchFamily="34"/>
              </a:rPr>
              <a:t>    → Tăng khả năng </a:t>
            </a:r>
            <a:r>
              <a:rPr lang="vi-VN" sz="1800" b="1" dirty="0">
                <a:solidFill>
                  <a:srgbClr val="C00000"/>
                </a:solidFill>
                <a:latin typeface="Lato" pitchFamily="34"/>
                <a:ea typeface="Lato" pitchFamily="34"/>
                <a:cs typeface="Lato" pitchFamily="34"/>
              </a:rPr>
              <a:t>tổng quát hóa </a:t>
            </a:r>
            <a:r>
              <a:rPr lang="vi-VN" sz="1800" dirty="0">
                <a:solidFill>
                  <a:srgbClr val="000000"/>
                </a:solidFill>
                <a:latin typeface="Lato" pitchFamily="34"/>
                <a:ea typeface="Lato" pitchFamily="34"/>
                <a:cs typeface="Lato" pitchFamily="34"/>
              </a:rPr>
              <a:t>của mô hình trên dữ liệu chưa từng thấy</a:t>
            </a:r>
          </a:p>
          <a:p>
            <a:pPr lvl="1" algn="just">
              <a:lnSpc>
                <a:spcPct val="100000"/>
              </a:lnSpc>
              <a:buSzPct val="100000"/>
              <a:buFont typeface="Arial" pitchFamily="34"/>
            </a:pPr>
            <a:endParaRPr lang="vi-VN" sz="1800" dirty="0">
              <a:solidFill>
                <a:srgbClr val="000000"/>
              </a:solidFill>
              <a:latin typeface="Lato" pitchFamily="34"/>
              <a:ea typeface="Lato" pitchFamily="34"/>
              <a:cs typeface="Lato" pitchFamily="34"/>
            </a:endParaRPr>
          </a:p>
          <a:p>
            <a:pPr marL="0" lvl="0" indent="0" algn="just">
              <a:lnSpc>
                <a:spcPct val="100000"/>
              </a:lnSpc>
              <a:buNone/>
            </a:pPr>
            <a:endParaRPr lang="en-US" sz="2200" dirty="0">
              <a:solidFill>
                <a:srgbClr val="000000"/>
              </a:solidFill>
              <a:latin typeface="Lato" pitchFamily="34"/>
              <a:ea typeface="Lato" pitchFamily="34"/>
              <a:cs typeface="Lato" pitchFamily="34"/>
            </a:endParaRPr>
          </a:p>
        </p:txBody>
      </p:sp>
      <p:pic>
        <p:nvPicPr>
          <p:cNvPr id="6" name="Picture 5">
            <a:extLst>
              <a:ext uri="{FF2B5EF4-FFF2-40B4-BE49-F238E27FC236}">
                <a16:creationId xmlns:a16="http://schemas.microsoft.com/office/drawing/2014/main" id="{9FFBE847-C061-D299-9D49-FB3A0416531B}"/>
              </a:ext>
            </a:extLst>
          </p:cNvPr>
          <p:cNvPicPr>
            <a:picLocks noChangeAspect="1"/>
          </p:cNvPicPr>
          <p:nvPr/>
        </p:nvPicPr>
        <p:blipFill>
          <a:blip r:embed="rId3"/>
          <a:srcRect l="9502" t="7608" r="8633"/>
          <a:stretch/>
        </p:blipFill>
        <p:spPr>
          <a:xfrm>
            <a:off x="896866" y="3567560"/>
            <a:ext cx="2951584" cy="2597607"/>
          </a:xfrm>
          <a:prstGeom prst="rect">
            <a:avLst/>
          </a:prstGeom>
        </p:spPr>
      </p:pic>
      <p:pic>
        <p:nvPicPr>
          <p:cNvPr id="8" name="Picture 7">
            <a:extLst>
              <a:ext uri="{FF2B5EF4-FFF2-40B4-BE49-F238E27FC236}">
                <a16:creationId xmlns:a16="http://schemas.microsoft.com/office/drawing/2014/main" id="{7B8195B1-876D-F992-2F41-6DD53CA95A93}"/>
              </a:ext>
            </a:extLst>
          </p:cNvPr>
          <p:cNvPicPr>
            <a:picLocks noChangeAspect="1"/>
          </p:cNvPicPr>
          <p:nvPr/>
        </p:nvPicPr>
        <p:blipFill>
          <a:blip r:embed="rId4"/>
          <a:stretch>
            <a:fillRect/>
          </a:stretch>
        </p:blipFill>
        <p:spPr>
          <a:xfrm>
            <a:off x="5102439" y="3567561"/>
            <a:ext cx="3158144" cy="2597607"/>
          </a:xfrm>
          <a:prstGeom prst="rect">
            <a:avLst/>
          </a:prstGeom>
        </p:spPr>
      </p:pic>
      <p:cxnSp>
        <p:nvCxnSpPr>
          <p:cNvPr id="10" name="Straight Connector 9">
            <a:extLst>
              <a:ext uri="{FF2B5EF4-FFF2-40B4-BE49-F238E27FC236}">
                <a16:creationId xmlns:a16="http://schemas.microsoft.com/office/drawing/2014/main" id="{8E176839-CAF0-D1A6-D0B5-9D504F97BE78}"/>
              </a:ext>
            </a:extLst>
          </p:cNvPr>
          <p:cNvCxnSpPr/>
          <p:nvPr/>
        </p:nvCxnSpPr>
        <p:spPr>
          <a:xfrm>
            <a:off x="4572000" y="3567561"/>
            <a:ext cx="0" cy="2457319"/>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name="Slide8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4C398C-F108-6959-8955-4621C281424D}"/>
              </a:ext>
            </a:extLst>
          </p:cNvPr>
          <p:cNvSpPr txBox="1">
            <a:spLocks noGrp="1"/>
          </p:cNvSpPr>
          <p:nvPr>
            <p:ph type="sldNum" sz="quarter" idx="8"/>
          </p:nvPr>
        </p:nvSpPr>
        <p:spPr/>
        <p:txBody>
          <a:bodyPr/>
          <a:lstStyle/>
          <a:p>
            <a:pPr lvl="0"/>
            <a:fld id="{DB195BB1-4730-41A6-AA22-C7067817EC58}" type="slidenum">
              <a:rPr/>
              <a:t>19</a:t>
            </a:fld>
            <a:endParaRPr lang="en-US" sz="2200"/>
          </a:p>
        </p:txBody>
      </p:sp>
      <p:sp>
        <p:nvSpPr>
          <p:cNvPr id="3" name="Title 2">
            <a:extLst>
              <a:ext uri="{FF2B5EF4-FFF2-40B4-BE49-F238E27FC236}">
                <a16:creationId xmlns:a16="http://schemas.microsoft.com/office/drawing/2014/main" id="{3491CB04-EEF6-618B-6569-EEE39F8052FF}"/>
              </a:ext>
            </a:extLst>
          </p:cNvPr>
          <p:cNvSpPr txBox="1">
            <a:spLocks noGrp="1"/>
          </p:cNvSpPr>
          <p:nvPr>
            <p:ph type="title"/>
          </p:nvPr>
        </p:nvSpPr>
        <p:spPr>
          <a:xfrm>
            <a:off x="104040" y="111264"/>
            <a:ext cx="8673842" cy="451741"/>
          </a:xfrm>
        </p:spPr>
        <p:txBody>
          <a:bodyPr/>
          <a:lstStyle/>
          <a:p>
            <a:pPr lvl="0"/>
            <a:r>
              <a:rPr lang="vi-VN"/>
              <a:t>3.1.2</a:t>
            </a:r>
            <a:r>
              <a:rPr lang="en-US"/>
              <a:t>.</a:t>
            </a:r>
            <a:r>
              <a:rPr lang="vi-VN"/>
              <a:t> Support Vector Machine</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32BFECF-EC0E-B60E-C732-DC68B0EBD26B}"/>
                  </a:ext>
                </a:extLst>
              </p:cNvPr>
              <p:cNvSpPr txBox="1">
                <a:spLocks noGrp="1"/>
              </p:cNvSpPr>
              <p:nvPr>
                <p:ph type="body" sz="quarter" idx="4294967295"/>
              </p:nvPr>
            </p:nvSpPr>
            <p:spPr>
              <a:xfrm>
                <a:off x="185915" y="937324"/>
                <a:ext cx="8505803" cy="5453637"/>
              </a:xfrm>
              <a:prstGeom prst="rect">
                <a:avLst/>
              </a:prstGeom>
              <a:noFill/>
              <a:ln>
                <a:noFill/>
              </a:ln>
            </p:spPr>
            <p:txBody>
              <a:bodyPr vert="horz" wrap="square" lIns="91440" tIns="45720" rIns="91440" bIns="45720" anchor="t" anchorCtr="0" compatLnSpc="1">
                <a:noAutofit/>
              </a:bodyPr>
              <a:lstStyle/>
              <a:p>
                <a:pPr marL="0" lvl="0" indent="0" algn="just">
                  <a:spcAft>
                    <a:spcPts val="600"/>
                  </a:spcAft>
                  <a:buNone/>
                </a:pPr>
                <a:r>
                  <a:rPr lang="vi-VN" sz="2200" b="1">
                    <a:solidFill>
                      <a:srgbClr val="203864"/>
                    </a:solidFill>
                    <a:latin typeface="Lato" pitchFamily="34"/>
                    <a:ea typeface="Lato" pitchFamily="34"/>
                    <a:cs typeface="Lato" pitchFamily="34"/>
                  </a:rPr>
                  <a:t>Hard margin SVM</a:t>
                </a:r>
              </a:p>
              <a:p>
                <a:pPr lvl="1" algn="just">
                  <a:spcAft>
                    <a:spcPts val="600"/>
                  </a:spcAft>
                  <a:buSzPct val="100000"/>
                  <a:buFont typeface="Arial" pitchFamily="34"/>
                  <a:buChar char="•"/>
                </a:pPr>
                <a:r>
                  <a:rPr lang="vi-VN" sz="2000">
                    <a:solidFill>
                      <a:srgbClr val="000000"/>
                    </a:solidFill>
                    <a:latin typeface="Lato" pitchFamily="34"/>
                    <a:ea typeface="Lato" pitchFamily="34"/>
                    <a:cs typeface="Lato" pitchFamily="34"/>
                  </a:rPr>
                  <a:t>Khoảng cách từ điểm x và siêu phẳng (</a:t>
                </a:r>
                <a:r>
                  <a:rPr lang="vi-VN" sz="2000" b="1" i="1">
                    <a:solidFill>
                      <a:srgbClr val="000000"/>
                    </a:solidFill>
                    <a:latin typeface="Lato" pitchFamily="34"/>
                    <a:ea typeface="Lato" pitchFamily="34"/>
                    <a:cs typeface="Lato" pitchFamily="34"/>
                  </a:rPr>
                  <a:t>H): </a:t>
                </a:r>
                <a14:m>
                  <m:oMath xmlns:m="http://schemas.openxmlformats.org/officeDocument/2006/math">
                    <m:sSup>
                      <m:sSupPr>
                        <m:ctrlPr>
                          <a:rPr lang="en-US" sz="2000" b="1" i="1" smtClean="0">
                            <a:solidFill>
                              <a:srgbClr val="000000"/>
                            </a:solidFill>
                            <a:latin typeface="Cambria Math" panose="02040503050406030204" pitchFamily="18" charset="0"/>
                            <a:ea typeface="Lato" pitchFamily="34"/>
                            <a:cs typeface="Lato" pitchFamily="34"/>
                          </a:rPr>
                        </m:ctrlPr>
                      </m:sSupPr>
                      <m:e>
                        <m:r>
                          <a:rPr lang="en-US" sz="2000" b="1" i="1" smtClean="0">
                            <a:solidFill>
                              <a:srgbClr val="000000"/>
                            </a:solidFill>
                            <a:latin typeface="Cambria Math" panose="02040503050406030204" pitchFamily="18" charset="0"/>
                            <a:ea typeface="Lato" pitchFamily="34"/>
                            <a:cs typeface="Lato" pitchFamily="34"/>
                          </a:rPr>
                          <m:t>𝒘</m:t>
                        </m:r>
                      </m:e>
                      <m:sup>
                        <m:r>
                          <a:rPr lang="en-US" sz="2000" b="1" i="1" smtClean="0">
                            <a:solidFill>
                              <a:srgbClr val="000000"/>
                            </a:solidFill>
                            <a:latin typeface="Cambria Math" panose="02040503050406030204" pitchFamily="18" charset="0"/>
                            <a:ea typeface="Lato" pitchFamily="34"/>
                            <a:cs typeface="Lato" pitchFamily="34"/>
                          </a:rPr>
                          <m:t>𝑻</m:t>
                        </m:r>
                      </m:sup>
                    </m:sSup>
                    <m:r>
                      <a:rPr lang="en-US" sz="2000" b="1" i="1" smtClean="0">
                        <a:solidFill>
                          <a:srgbClr val="000000"/>
                        </a:solidFill>
                        <a:latin typeface="Cambria Math" panose="02040503050406030204" pitchFamily="18" charset="0"/>
                        <a:ea typeface="Lato" pitchFamily="34"/>
                        <a:cs typeface="Lato" pitchFamily="34"/>
                      </a:rPr>
                      <m:t>𝒙</m:t>
                    </m:r>
                    <m:r>
                      <a:rPr lang="en-US" sz="2000" b="1" i="1" smtClean="0">
                        <a:solidFill>
                          <a:srgbClr val="000000"/>
                        </a:solidFill>
                        <a:latin typeface="Cambria Math" panose="02040503050406030204" pitchFamily="18" charset="0"/>
                        <a:ea typeface="Lato" pitchFamily="34"/>
                        <a:cs typeface="Lato" pitchFamily="34"/>
                      </a:rPr>
                      <m:t>+</m:t>
                    </m:r>
                    <m:r>
                      <a:rPr lang="en-US" sz="2000" b="1" i="1" smtClean="0">
                        <a:solidFill>
                          <a:srgbClr val="000000"/>
                        </a:solidFill>
                        <a:latin typeface="Cambria Math" panose="02040503050406030204" pitchFamily="18" charset="0"/>
                        <a:ea typeface="Lato" pitchFamily="34"/>
                        <a:cs typeface="Lato" pitchFamily="34"/>
                      </a:rPr>
                      <m:t>𝒃</m:t>
                    </m:r>
                    <m:r>
                      <a:rPr lang="en-US" sz="2000" b="1" i="1" smtClean="0">
                        <a:solidFill>
                          <a:srgbClr val="000000"/>
                        </a:solidFill>
                        <a:latin typeface="Cambria Math" panose="02040503050406030204" pitchFamily="18" charset="0"/>
                        <a:ea typeface="Lato" pitchFamily="34"/>
                        <a:cs typeface="Lato" pitchFamily="34"/>
                      </a:rPr>
                      <m:t>=</m:t>
                    </m:r>
                    <m:r>
                      <a:rPr lang="en-US" sz="2000" b="1" i="1" smtClean="0">
                        <a:solidFill>
                          <a:srgbClr val="000000"/>
                        </a:solidFill>
                        <a:latin typeface="Cambria Math" panose="02040503050406030204" pitchFamily="18" charset="0"/>
                        <a:ea typeface="Lato" pitchFamily="34"/>
                        <a:cs typeface="Lato" pitchFamily="34"/>
                      </a:rPr>
                      <m:t>𝟎</m:t>
                    </m:r>
                    <m:r>
                      <a:rPr lang="en-US" sz="2000" b="1" i="1" smtClean="0">
                        <a:solidFill>
                          <a:srgbClr val="000000"/>
                        </a:solidFill>
                        <a:latin typeface="Cambria Math" panose="02040503050406030204" pitchFamily="18" charset="0"/>
                        <a:ea typeface="Lato" pitchFamily="34"/>
                        <a:cs typeface="Lato" pitchFamily="34"/>
                      </a:rPr>
                      <m:t> </m:t>
                    </m:r>
                  </m:oMath>
                </a14:m>
                <a:endParaRPr lang="vi-VN" sz="2000" b="1" i="1">
                  <a:solidFill>
                    <a:srgbClr val="000000"/>
                  </a:solidFill>
                  <a:latin typeface="Lato" pitchFamily="34"/>
                  <a:ea typeface="Lato" pitchFamily="34"/>
                  <a:cs typeface="Lato" pitchFamily="34"/>
                </a:endParaRPr>
              </a:p>
              <a:p>
                <a:pPr marL="457200" lvl="1" indent="0" algn="just">
                  <a:spcAft>
                    <a:spcPts val="600"/>
                  </a:spcAft>
                  <a:buNone/>
                </a:pPr>
                <a:endParaRPr lang="vi-VN" sz="2000" b="1" i="1">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en-US" sz="2000">
                  <a:solidFill>
                    <a:srgbClr val="000000"/>
                  </a:solidFill>
                  <a:latin typeface="Lato" pitchFamily="34"/>
                  <a:ea typeface="Lato" pitchFamily="34"/>
                  <a:cs typeface="Lato" pitchFamily="34"/>
                </a:endParaRPr>
              </a:p>
              <a:p>
                <a:pPr lvl="1" algn="just">
                  <a:spcAft>
                    <a:spcPts val="600"/>
                  </a:spcAft>
                  <a:buSzPct val="100000"/>
                  <a:buFont typeface="Arial" pitchFamily="34"/>
                </a:pPr>
                <a:r>
                  <a:rPr lang="vi-VN" sz="2000">
                    <a:solidFill>
                      <a:srgbClr val="000000"/>
                    </a:solidFill>
                    <a:latin typeface="Lato" pitchFamily="34"/>
                    <a:ea typeface="Lato" pitchFamily="34"/>
                    <a:cs typeface="Lato" pitchFamily="34"/>
                  </a:rPr>
                  <a:t>SVM tìm một siêu phẳng với margin lớn nhất, được phát biểu dưới dạng bài toán tối ưu bậc hai</a:t>
                </a:r>
              </a:p>
              <a:p>
                <a:pPr lvl="1" algn="just">
                  <a:spcAft>
                    <a:spcPts val="600"/>
                  </a:spcAft>
                  <a:buSzPct val="100000"/>
                  <a:buFont typeface="Arial" pitchFamily="34"/>
                </a:pPr>
                <a:endParaRPr lang="vi-VN" sz="2000">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000">
                  <a:solidFill>
                    <a:srgbClr val="000000"/>
                  </a:solidFill>
                  <a:latin typeface="Lato" pitchFamily="34"/>
                  <a:ea typeface="Lato" pitchFamily="34"/>
                  <a:cs typeface="Lato" pitchFamily="34"/>
                </a:endParaRPr>
              </a:p>
              <a:p>
                <a:pPr marL="457200" lvl="1" indent="0" algn="just">
                  <a:spcAft>
                    <a:spcPts val="600"/>
                  </a:spcAft>
                  <a:buNone/>
                </a:pPr>
                <a:endParaRPr lang="vi-VN" sz="2000">
                  <a:solidFill>
                    <a:srgbClr val="000000"/>
                  </a:solidFill>
                  <a:latin typeface="Lato" pitchFamily="34"/>
                  <a:ea typeface="Lato" pitchFamily="34"/>
                  <a:cs typeface="Lato" pitchFamily="34"/>
                </a:endParaRPr>
              </a:p>
              <a:p>
                <a:pPr lvl="1" algn="just">
                  <a:spcAft>
                    <a:spcPts val="600"/>
                  </a:spcAft>
                  <a:buSzPct val="100000"/>
                  <a:buFont typeface="Arial" pitchFamily="34"/>
                </a:pPr>
                <a:r>
                  <a:rPr lang="vi-VN" sz="2000">
                    <a:solidFill>
                      <a:srgbClr val="000000"/>
                    </a:solidFill>
                    <a:latin typeface="Lato" pitchFamily="34"/>
                    <a:ea typeface="Lato" pitchFamily="34"/>
                    <a:cs typeface="Lato" pitchFamily="34"/>
                  </a:rPr>
                  <a:t>Dạng biểu diễn trên của bài toán có thể vô nghiệm (Ví dụ khi dữ liệu không phân biệt tuyến tính) </a:t>
                </a:r>
              </a:p>
              <a:p>
                <a:pPr marL="457200" lvl="1" indent="0" algn="just">
                  <a:spcAft>
                    <a:spcPts val="600"/>
                  </a:spcAft>
                  <a:buNone/>
                </a:pPr>
                <a:r>
                  <a:rPr lang="vi-VN" sz="2000">
                    <a:solidFill>
                      <a:srgbClr val="000000"/>
                    </a:solidFill>
                    <a:latin typeface="Lato" pitchFamily="34"/>
                    <a:ea typeface="Lato" pitchFamily="34"/>
                    <a:cs typeface="Lato" pitchFamily="34"/>
                  </a:rPr>
                  <a:t>   → ta thêm lỗi</a:t>
                </a:r>
                <a14:m>
                  <m:oMath xmlns:m="http://schemas.openxmlformats.org/officeDocument/2006/math">
                    <m:sSub>
                      <m:sSubPr>
                        <m:ctrlPr>
                          <a:rPr lang="en-US" i="1">
                            <a:solidFill>
                              <a:srgbClr val="836967"/>
                            </a:solidFill>
                            <a:latin typeface="Cambria Math" panose="02040503050406030204" pitchFamily="18" charset="0"/>
                          </a:rPr>
                        </m:ctrlPr>
                      </m:sSubPr>
                      <m:e>
                        <m:r>
                          <a:rPr lang="en-US">
                            <a:latin typeface="Cambria Math" panose="02040503050406030204" pitchFamily="18" charset="0"/>
                          </a:rPr>
                          <m:t> </m:t>
                        </m:r>
                        <m:r>
                          <a:rPr lang="en-US" b="1" i="1">
                            <a:latin typeface="Cambria Math" panose="02040503050406030204" pitchFamily="18" charset="0"/>
                          </a:rPr>
                          <m:t>𝝃</m:t>
                        </m:r>
                      </m:e>
                      <m:sub>
                        <m:r>
                          <a:rPr lang="en-US" b="1" i="1">
                            <a:latin typeface="Cambria Math" panose="02040503050406030204" pitchFamily="18" charset="0"/>
                          </a:rPr>
                          <m:t>𝒊</m:t>
                        </m:r>
                      </m:sub>
                    </m:sSub>
                  </m:oMath>
                </a14:m>
                <a:r>
                  <a:rPr lang="vi-VN" sz="2000" b="1">
                    <a:solidFill>
                      <a:srgbClr val="C00000"/>
                    </a:solidFill>
                    <a:latin typeface="Lato" pitchFamily="34"/>
                    <a:ea typeface="Lato" pitchFamily="34"/>
                    <a:cs typeface="Lato" pitchFamily="34"/>
                  </a:rPr>
                  <a:t> </a:t>
                </a:r>
                <a:r>
                  <a:rPr lang="vi-VN" sz="2000">
                    <a:solidFill>
                      <a:srgbClr val="000000"/>
                    </a:solidFill>
                    <a:latin typeface="Lato" pitchFamily="34"/>
                    <a:ea typeface="Lato" pitchFamily="34"/>
                    <a:cs typeface="Lato" pitchFamily="34"/>
                  </a:rPr>
                  <a:t>cho từng điểm dữ liệu</a:t>
                </a:r>
              </a:p>
              <a:p>
                <a:pPr marL="457200" lvl="1" indent="0" algn="just">
                  <a:spcAft>
                    <a:spcPts val="600"/>
                  </a:spcAft>
                  <a:buNone/>
                </a:pPr>
                <a:r>
                  <a:rPr lang="vi-VN" sz="2000">
                    <a:solidFill>
                      <a:srgbClr val="000000"/>
                    </a:solidFill>
                    <a:latin typeface="Lato" pitchFamily="34"/>
                    <a:ea typeface="Lato" pitchFamily="34"/>
                    <a:cs typeface="Lato" pitchFamily="34"/>
                  </a:rPr>
                  <a:t>  	 		</a:t>
                </a:r>
              </a:p>
            </p:txBody>
          </p:sp>
        </mc:Choice>
        <mc:Fallback xmlns="">
          <p:sp>
            <p:nvSpPr>
              <p:cNvPr id="4" name="Content Placeholder 3">
                <a:extLst>
                  <a:ext uri="{FF2B5EF4-FFF2-40B4-BE49-F238E27FC236}">
                    <a16:creationId xmlns:a16="http://schemas.microsoft.com/office/drawing/2014/main" id="{D32BFECF-EC0E-B60E-C732-DC68B0EBD26B}"/>
                  </a:ext>
                </a:extLst>
              </p:cNvPr>
              <p:cNvSpPr txBox="1">
                <a:spLocks noGrp="1" noRot="1" noChangeAspect="1" noMove="1" noResize="1" noEditPoints="1" noAdjustHandles="1" noChangeArrowheads="1" noChangeShapeType="1" noTextEdit="1"/>
              </p:cNvSpPr>
              <p:nvPr>
                <p:ph type="body" sz="quarter" idx="4294967295"/>
              </p:nvPr>
            </p:nvSpPr>
            <p:spPr>
              <a:xfrm>
                <a:off x="185915" y="937324"/>
                <a:ext cx="8505803" cy="5453637"/>
              </a:xfrm>
              <a:prstGeom prst="rect">
                <a:avLst/>
              </a:prstGeom>
              <a:blipFill>
                <a:blip r:embed="rId2"/>
                <a:stretch>
                  <a:fillRect l="-931" t="-1342" r="-716"/>
                </a:stretch>
              </a:blipFill>
              <a:ln>
                <a:noFill/>
              </a:ln>
            </p:spPr>
            <p:txBody>
              <a:bodyPr/>
              <a:lstStyle/>
              <a:p>
                <a:r>
                  <a:rPr lang="en-US">
                    <a:noFill/>
                  </a:rPr>
                  <a:t> </a:t>
                </a:r>
              </a:p>
            </p:txBody>
          </p:sp>
        </mc:Fallback>
      </mc:AlternateContent>
      <p:pic>
        <p:nvPicPr>
          <p:cNvPr id="5" name="Picture 5">
            <a:extLst>
              <a:ext uri="{FF2B5EF4-FFF2-40B4-BE49-F238E27FC236}">
                <a16:creationId xmlns:a16="http://schemas.microsoft.com/office/drawing/2014/main" id="{0174CFB2-A02C-C210-EA56-21EEF6E96149}"/>
              </a:ext>
            </a:extLst>
          </p:cNvPr>
          <p:cNvPicPr>
            <a:picLocks noChangeAspect="1"/>
          </p:cNvPicPr>
          <p:nvPr/>
        </p:nvPicPr>
        <p:blipFill>
          <a:blip r:embed="rId3"/>
          <a:stretch>
            <a:fillRect/>
          </a:stretch>
        </p:blipFill>
        <p:spPr>
          <a:xfrm>
            <a:off x="3254130" y="1800645"/>
            <a:ext cx="2196690" cy="775749"/>
          </a:xfrm>
          <a:prstGeom prst="rect">
            <a:avLst/>
          </a:prstGeom>
          <a:noFill/>
          <a:ln cap="flat">
            <a:noFill/>
          </a:ln>
        </p:spPr>
      </p:pic>
      <p:pic>
        <p:nvPicPr>
          <p:cNvPr id="6" name="Picture 7">
            <a:extLst>
              <a:ext uri="{FF2B5EF4-FFF2-40B4-BE49-F238E27FC236}">
                <a16:creationId xmlns:a16="http://schemas.microsoft.com/office/drawing/2014/main" id="{BED442E5-F155-C46D-8584-A34E3AF3DE39}"/>
              </a:ext>
            </a:extLst>
          </p:cNvPr>
          <p:cNvPicPr>
            <a:picLocks noChangeAspect="1"/>
          </p:cNvPicPr>
          <p:nvPr/>
        </p:nvPicPr>
        <p:blipFill>
          <a:blip r:embed="rId4"/>
          <a:stretch>
            <a:fillRect/>
          </a:stretch>
        </p:blipFill>
        <p:spPr>
          <a:xfrm>
            <a:off x="2556388" y="3319070"/>
            <a:ext cx="4925964" cy="1168621"/>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A351D5-26F9-606A-443B-76E3B04D63EB}"/>
              </a:ext>
            </a:extLst>
          </p:cNvPr>
          <p:cNvSpPr txBox="1">
            <a:spLocks noGrp="1"/>
          </p:cNvSpPr>
          <p:nvPr>
            <p:ph type="sldNum" sz="quarter" idx="8"/>
          </p:nvPr>
        </p:nvSpPr>
        <p:spPr/>
        <p:txBody>
          <a:bodyPr/>
          <a:lstStyle/>
          <a:p>
            <a:pPr lvl="0"/>
            <a:fld id="{F5B9D7B3-B42F-4DB7-AD34-40BD89E0ECE8}" type="slidenum">
              <a:t>2</a:t>
            </a:fld>
            <a:endParaRPr lang="en-US"/>
          </a:p>
        </p:txBody>
      </p:sp>
      <p:sp>
        <p:nvSpPr>
          <p:cNvPr id="3" name="Title 2">
            <a:extLst>
              <a:ext uri="{FF2B5EF4-FFF2-40B4-BE49-F238E27FC236}">
                <a16:creationId xmlns:a16="http://schemas.microsoft.com/office/drawing/2014/main" id="{A93C0C1A-D0A7-F372-A703-ADDE11B07C75}"/>
              </a:ext>
            </a:extLst>
          </p:cNvPr>
          <p:cNvSpPr txBox="1">
            <a:spLocks noGrp="1"/>
          </p:cNvSpPr>
          <p:nvPr>
            <p:ph type="title"/>
          </p:nvPr>
        </p:nvSpPr>
        <p:spPr>
          <a:xfrm>
            <a:off x="114162" y="94219"/>
            <a:ext cx="8673842" cy="451741"/>
          </a:xfrm>
        </p:spPr>
        <p:txBody>
          <a:bodyPr/>
          <a:lstStyle/>
          <a:p>
            <a:pPr lvl="0"/>
            <a:r>
              <a:rPr lang="vi-VN"/>
              <a:t>Tổng quan</a:t>
            </a:r>
            <a:endParaRPr lang="en-US"/>
          </a:p>
        </p:txBody>
      </p:sp>
      <p:sp>
        <p:nvSpPr>
          <p:cNvPr id="4" name="Text Placeholder 3">
            <a:extLst>
              <a:ext uri="{FF2B5EF4-FFF2-40B4-BE49-F238E27FC236}">
                <a16:creationId xmlns:a16="http://schemas.microsoft.com/office/drawing/2014/main" id="{3B3A00C3-2666-47FF-4820-10280878D1B4}"/>
              </a:ext>
            </a:extLst>
          </p:cNvPr>
          <p:cNvSpPr txBox="1">
            <a:spLocks noGrp="1"/>
          </p:cNvSpPr>
          <p:nvPr>
            <p:ph type="body" sz="quarter" idx="4294967295"/>
          </p:nvPr>
        </p:nvSpPr>
        <p:spPr>
          <a:xfrm>
            <a:off x="294336" y="926497"/>
            <a:ext cx="8493669" cy="5428299"/>
          </a:xfrm>
          <a:prstGeom prst="rect">
            <a:avLst/>
          </a:prstGeom>
          <a:noFill/>
          <a:ln>
            <a:noFill/>
          </a:ln>
        </p:spPr>
        <p:txBody>
          <a:bodyPr vert="horz" wrap="square" lIns="91440" tIns="45720" rIns="91440" bIns="45720" anchor="t" anchorCtr="0" compatLnSpc="1">
            <a:noAutofit/>
          </a:bodyPr>
          <a:lstStyle/>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Giới thiệu bài toán</a:t>
            </a:r>
          </a:p>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Dữ liệu bài toán</a:t>
            </a:r>
          </a:p>
          <a:p>
            <a:pPr marL="0" lvl="0" indent="0" algn="just">
              <a:lnSpc>
                <a:spcPct val="100000"/>
              </a:lnSpc>
              <a:spcAft>
                <a:spcPts val="600"/>
              </a:spcAft>
              <a:buNone/>
            </a:pPr>
            <a:r>
              <a:rPr lang="vi-VN" sz="2100" b="1">
                <a:solidFill>
                  <a:srgbClr val="203864"/>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2.1 Bộ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2.2 Tiền xử lý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2.3 Tăng cường dữ liệu</a:t>
            </a:r>
          </a:p>
          <a:p>
            <a:pPr marL="0" lvl="0" indent="0" algn="just">
              <a:lnSpc>
                <a:spcPct val="100000"/>
              </a:lnSpc>
              <a:spcAft>
                <a:spcPts val="600"/>
              </a:spcAft>
              <a:buNone/>
            </a:pPr>
            <a:r>
              <a:rPr lang="vi-VN" sz="2400" b="1">
                <a:solidFill>
                  <a:srgbClr val="203864"/>
                </a:solidFill>
                <a:latin typeface="Lato" pitchFamily="34"/>
                <a:ea typeface="Lato" pitchFamily="34"/>
                <a:cs typeface="Lato" pitchFamily="34"/>
              </a:rPr>
              <a:t>3. Mô hình đề xuất</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3.1 Mô hình học máy</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3.2 Mô hình học sâu</a:t>
            </a:r>
          </a:p>
          <a:p>
            <a:pPr marL="0" lvl="0" indent="0" algn="just">
              <a:lnSpc>
                <a:spcPct val="100000"/>
              </a:lnSpc>
              <a:spcAft>
                <a:spcPts val="600"/>
              </a:spcAft>
              <a:buNone/>
            </a:pPr>
            <a:r>
              <a:rPr lang="vi-VN" sz="2400" b="1">
                <a:solidFill>
                  <a:srgbClr val="203864"/>
                </a:solidFill>
                <a:latin typeface="Lato" pitchFamily="34"/>
                <a:ea typeface="Lato" pitchFamily="34"/>
                <a:cs typeface="Lato" pitchFamily="34"/>
              </a:rPr>
              <a:t>4. Kết quả thực nghiệm</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en-US" sz="2100">
              <a:solidFill>
                <a:srgbClr val="000000"/>
              </a:solidFill>
              <a:latin typeface="Lato" pitchFamily="34"/>
              <a:ea typeface="Lato" pitchFamily="34"/>
              <a:cs typeface="Lato" pitchFamily="3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84">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88A8C-8B63-E6AA-1CB4-825E806FFCB8}"/>
              </a:ext>
            </a:extLst>
          </p:cNvPr>
          <p:cNvSpPr txBox="1">
            <a:spLocks noGrp="1"/>
          </p:cNvSpPr>
          <p:nvPr>
            <p:ph type="sldNum" sz="quarter" idx="8"/>
          </p:nvPr>
        </p:nvSpPr>
        <p:spPr/>
        <p:txBody>
          <a:bodyPr/>
          <a:lstStyle/>
          <a:p>
            <a:pPr lvl="0"/>
            <a:fld id="{B628B20B-46E8-44DC-BDE3-34025EDE7B28}" type="slidenum">
              <a:rPr/>
              <a:t>20</a:t>
            </a:fld>
            <a:endParaRPr lang="en-US" sz="2200"/>
          </a:p>
        </p:txBody>
      </p:sp>
      <p:sp>
        <p:nvSpPr>
          <p:cNvPr id="3" name="Title 2">
            <a:extLst>
              <a:ext uri="{FF2B5EF4-FFF2-40B4-BE49-F238E27FC236}">
                <a16:creationId xmlns:a16="http://schemas.microsoft.com/office/drawing/2014/main" id="{6EEBD3F8-8236-F061-E35F-1B786471A16E}"/>
              </a:ext>
            </a:extLst>
          </p:cNvPr>
          <p:cNvSpPr txBox="1">
            <a:spLocks noGrp="1"/>
          </p:cNvSpPr>
          <p:nvPr>
            <p:ph type="title"/>
          </p:nvPr>
        </p:nvSpPr>
        <p:spPr>
          <a:xfrm>
            <a:off x="104040" y="111264"/>
            <a:ext cx="8673842" cy="451741"/>
          </a:xfrm>
        </p:spPr>
        <p:txBody>
          <a:bodyPr/>
          <a:lstStyle/>
          <a:p>
            <a:pPr lvl="0"/>
            <a:r>
              <a:rPr lang="vi-VN"/>
              <a:t>3.1.2</a:t>
            </a:r>
            <a:r>
              <a:rPr lang="en-US"/>
              <a:t>.</a:t>
            </a:r>
            <a:r>
              <a:rPr lang="vi-VN"/>
              <a:t> Support Vector Machine</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A1706AA-D744-4337-93FE-DB7DD54B7120}"/>
                  </a:ext>
                </a:extLst>
              </p:cNvPr>
              <p:cNvSpPr txBox="1">
                <a:spLocks noGrp="1"/>
              </p:cNvSpPr>
              <p:nvPr>
                <p:ph type="body" sz="quarter" idx="4294967295"/>
              </p:nvPr>
            </p:nvSpPr>
            <p:spPr>
              <a:xfrm>
                <a:off x="185915" y="937324"/>
                <a:ext cx="8505803" cy="5453637"/>
              </a:xfrm>
              <a:prstGeom prst="rect">
                <a:avLst/>
              </a:prstGeom>
              <a:noFill/>
              <a:ln>
                <a:noFill/>
              </a:ln>
            </p:spPr>
            <p:txBody>
              <a:bodyPr vert="horz" wrap="square" lIns="91440" tIns="45720" rIns="91440" bIns="45720" anchor="t" anchorCtr="0" compatLnSpc="1">
                <a:noAutofit/>
              </a:bodyPr>
              <a:lstStyle/>
              <a:p>
                <a:pPr marL="0" lvl="0" indent="0" algn="just">
                  <a:spcAft>
                    <a:spcPts val="600"/>
                  </a:spcAft>
                  <a:buNone/>
                </a:pPr>
                <a:r>
                  <a:rPr lang="vi-VN" sz="2200" b="1">
                    <a:solidFill>
                      <a:srgbClr val="203864"/>
                    </a:solidFill>
                    <a:latin typeface="Lato" pitchFamily="34"/>
                    <a:ea typeface="Lato" pitchFamily="34"/>
                    <a:cs typeface="Lato" pitchFamily="34"/>
                  </a:rPr>
                  <a:t>Soft margin SVM</a:t>
                </a:r>
              </a:p>
              <a:p>
                <a:pPr marL="0" lvl="0" indent="0" algn="just">
                  <a:spcAft>
                    <a:spcPts val="600"/>
                  </a:spcAft>
                  <a:buNone/>
                </a:pPr>
                <a:endParaRPr lang="vi-VN" sz="2200" b="1">
                  <a:solidFill>
                    <a:srgbClr val="203864"/>
                  </a:solidFill>
                  <a:latin typeface="Lato" pitchFamily="34"/>
                  <a:ea typeface="Lato" pitchFamily="34"/>
                  <a:cs typeface="Lato" pitchFamily="34"/>
                </a:endParaRPr>
              </a:p>
              <a:p>
                <a:pPr lvl="1" algn="just">
                  <a:spcAft>
                    <a:spcPts val="600"/>
                  </a:spcAft>
                  <a:buSzPct val="100000"/>
                  <a:buFont typeface="Arial" pitchFamily="34"/>
                </a:pPr>
                <a:endParaRPr lang="vi-VN" sz="2000" b="1" i="1">
                  <a:solidFill>
                    <a:srgbClr val="000000"/>
                  </a:solidFill>
                  <a:latin typeface="Lato" pitchFamily="34"/>
                  <a:ea typeface="Lato" pitchFamily="34"/>
                  <a:cs typeface="Lato" pitchFamily="34"/>
                </a:endParaRPr>
              </a:p>
              <a:p>
                <a:pPr marL="457200" lvl="1" indent="0" algn="just">
                  <a:spcAft>
                    <a:spcPts val="600"/>
                  </a:spcAft>
                  <a:buNone/>
                </a:pPr>
                <a:endParaRPr lang="vi-VN" sz="2000" b="1" i="1">
                  <a:solidFill>
                    <a:srgbClr val="000000"/>
                  </a:solidFill>
                  <a:latin typeface="Lato" pitchFamily="34"/>
                  <a:ea typeface="Lato" pitchFamily="34"/>
                  <a:cs typeface="Lato" pitchFamily="34"/>
                </a:endParaRPr>
              </a:p>
              <a:p>
                <a:pPr marL="457200" lvl="1" indent="0" algn="just">
                  <a:spcAft>
                    <a:spcPts val="600"/>
                  </a:spcAft>
                  <a:buNone/>
                </a:pPr>
                <a:endParaRPr lang="vi-VN" sz="2000" b="1" i="1">
                  <a:solidFill>
                    <a:srgbClr val="000000"/>
                  </a:solidFill>
                  <a:latin typeface="Lato" pitchFamily="34"/>
                  <a:ea typeface="Lato" pitchFamily="34"/>
                  <a:cs typeface="Lato" pitchFamily="34"/>
                </a:endParaRPr>
              </a:p>
              <a:p>
                <a:pPr marL="457200" lvl="1" indent="0" algn="just">
                  <a:spcAft>
                    <a:spcPts val="600"/>
                  </a:spcAft>
                  <a:buSzPct val="100000"/>
                  <a:buNone/>
                </a:pPr>
                <a:endParaRPr lang="vi-VN" sz="2000" i="1">
                  <a:solidFill>
                    <a:srgbClr val="000000"/>
                  </a:solidFill>
                  <a:latin typeface="Cambria Math" pitchFamily="18"/>
                  <a:ea typeface="Lato" pitchFamily="34"/>
                  <a:cs typeface="Lato" pitchFamily="34"/>
                </a:endParaRPr>
              </a:p>
              <a:p>
                <a:pPr lvl="1" algn="just">
                  <a:spcAft>
                    <a:spcPts val="600"/>
                  </a:spcAft>
                  <a:buSzPct val="100000"/>
                  <a:buFont typeface="Arial" pitchFamily="34"/>
                </a:pPr>
                <a14:m>
                  <m:oMath xmlns:m="http://schemas.openxmlformats.org/officeDocument/2006/math">
                    <m:sSub>
                      <m:sSubPr>
                        <m:ctrlPr>
                          <a:rPr lang="en-US" i="1">
                            <a:solidFill>
                              <a:srgbClr val="836967"/>
                            </a:solidFill>
                            <a:latin typeface="Cambria Math" panose="02040503050406030204" pitchFamily="18" charset="0"/>
                          </a:rPr>
                        </m:ctrlPr>
                      </m:sSubPr>
                      <m:e>
                        <m:r>
                          <a:rPr lang="en-US">
                            <a:latin typeface="Cambria Math" panose="02040503050406030204" pitchFamily="18" charset="0"/>
                          </a:rPr>
                          <m:t> </m:t>
                        </m:r>
                        <m:r>
                          <a:rPr lang="en-US" b="1" i="1">
                            <a:latin typeface="Cambria Math" panose="02040503050406030204" pitchFamily="18" charset="0"/>
                          </a:rPr>
                          <m:t>𝝃</m:t>
                        </m:r>
                      </m:e>
                      <m:sub>
                        <m:r>
                          <a:rPr lang="en-US" b="1" i="1">
                            <a:latin typeface="Cambria Math" panose="02040503050406030204" pitchFamily="18" charset="0"/>
                          </a:rPr>
                          <m:t>𝒊</m:t>
                        </m:r>
                      </m:sub>
                    </m:sSub>
                  </m:oMath>
                </a14:m>
                <a:r>
                  <a:rPr lang="vi-VN" sz="2000" b="1">
                    <a:solidFill>
                      <a:srgbClr val="000000"/>
                    </a:solidFill>
                    <a:latin typeface="Lato" pitchFamily="34"/>
                    <a:ea typeface="Lato" pitchFamily="34"/>
                    <a:cs typeface="Lato" pitchFamily="34"/>
                  </a:rPr>
                  <a:t>: </a:t>
                </a:r>
                <a:r>
                  <a:rPr lang="vi-VN" sz="2000">
                    <a:solidFill>
                      <a:srgbClr val="000000"/>
                    </a:solidFill>
                    <a:latin typeface="Lato" pitchFamily="34"/>
                    <a:ea typeface="Lato" pitchFamily="34"/>
                    <a:cs typeface="Lato" pitchFamily="34"/>
                  </a:rPr>
                  <a:t>biến bù (slack variable)</a:t>
                </a:r>
              </a:p>
              <a:p>
                <a:pPr lvl="2" algn="just">
                  <a:spcAft>
                    <a:spcPts val="600"/>
                  </a:spcAft>
                  <a:buSzPct val="100000"/>
                  <a:buFont typeface="Arial" pitchFamily="34"/>
                </a:pPr>
                <a:r>
                  <a:rPr lang="vi-VN" sz="1800">
                    <a:solidFill>
                      <a:srgbClr val="000000"/>
                    </a:solidFill>
                    <a:latin typeface="Lato" pitchFamily="34"/>
                    <a:ea typeface="Lato" pitchFamily="34"/>
                    <a:cs typeface="Lato" pitchFamily="34"/>
                  </a:rPr>
                  <a:t>Nếu </a:t>
                </a:r>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 </m:t>
                    </m:r>
                    <m:r>
                      <a:rPr lang="en-US" i="1">
                        <a:latin typeface="Cambria Math" panose="02040503050406030204" pitchFamily="18" charset="0"/>
                      </a:rPr>
                      <m:t>𝑙</m:t>
                    </m:r>
                    <m:r>
                      <a:rPr lang="en-US">
                        <a:latin typeface="Cambria Math" panose="02040503050406030204" pitchFamily="18" charset="0"/>
                      </a:rPr>
                      <m:t>à</m:t>
                    </m:r>
                  </m:oMath>
                </a14:m>
                <a:r>
                  <a:rPr lang="vi-VN" sz="1800">
                    <a:solidFill>
                      <a:srgbClr val="000000"/>
                    </a:solidFill>
                    <a:latin typeface="Lato" pitchFamily="34"/>
                    <a:ea typeface="Lato" pitchFamily="34"/>
                    <a:cs typeface="Lato" pitchFamily="34"/>
                  </a:rPr>
                  <a:t> điểm nhiễu (noise/error) thì </a:t>
                </a:r>
                <a14:m>
                  <m:oMath xmlns:m="http://schemas.openxmlformats.org/officeDocument/2006/math">
                    <m:sSub>
                      <m:sSubPr>
                        <m:ctrlPr>
                          <a:rPr lang="en-US" i="1">
                            <a:solidFill>
                              <a:srgbClr val="836967"/>
                            </a:solidFill>
                            <a:latin typeface="Cambria Math" panose="02040503050406030204" pitchFamily="18" charset="0"/>
                          </a:rPr>
                        </m:ctrlPr>
                      </m:sSubPr>
                      <m:e>
                        <m:r>
                          <a:rPr lang="en-US">
                            <a:latin typeface="Cambria Math" panose="02040503050406030204" pitchFamily="18" charset="0"/>
                          </a:rPr>
                          <m:t> </m:t>
                        </m:r>
                        <m:r>
                          <a:rPr lang="en-US" i="1">
                            <a:latin typeface="Cambria Math" panose="02040503050406030204" pitchFamily="18" charset="0"/>
                          </a:rPr>
                          <m:t>𝜉</m:t>
                        </m:r>
                      </m:e>
                      <m:sub>
                        <m:r>
                          <a:rPr lang="en-US" i="1">
                            <a:latin typeface="Cambria Math" panose="02040503050406030204" pitchFamily="18" charset="0"/>
                          </a:rPr>
                          <m:t>𝑖</m:t>
                        </m:r>
                      </m:sub>
                    </m:sSub>
                  </m:oMath>
                </a14:m>
                <a:r>
                  <a:rPr lang="vi-VN" sz="1800">
                    <a:solidFill>
                      <a:srgbClr val="000000"/>
                    </a:solidFill>
                    <a:latin typeface="Lato" pitchFamily="34"/>
                    <a:ea typeface="Lato" pitchFamily="34"/>
                    <a:cs typeface="Lato" pitchFamily="34"/>
                  </a:rPr>
                  <a:t> &gt; 1</a:t>
                </a:r>
              </a:p>
              <a:p>
                <a:pPr lvl="2" algn="just">
                  <a:spcAft>
                    <a:spcPts val="600"/>
                  </a:spcAft>
                  <a:buSzPct val="100000"/>
                  <a:buFont typeface="Arial" pitchFamily="34"/>
                </a:pPr>
                <a:r>
                  <a:rPr lang="vi-VN" sz="1800">
                    <a:solidFill>
                      <a:srgbClr val="000000"/>
                    </a:solidFill>
                    <a:latin typeface="Lato" pitchFamily="34"/>
                    <a:ea typeface="Lato" pitchFamily="34"/>
                    <a:cs typeface="Lato" pitchFamily="34"/>
                  </a:rPr>
                  <a:t>Nếu không thì </a:t>
                </a:r>
                <a14:m>
                  <m:oMath xmlns:m="http://schemas.openxmlformats.org/officeDocument/2006/math">
                    <m:sSub>
                      <m:sSubPr>
                        <m:ctrlPr>
                          <a:rPr lang="en-US" i="1">
                            <a:solidFill>
                              <a:srgbClr val="836967"/>
                            </a:solidFill>
                            <a:latin typeface="Cambria Math" panose="02040503050406030204" pitchFamily="18" charset="0"/>
                          </a:rPr>
                        </m:ctrlPr>
                      </m:sSubPr>
                      <m:e>
                        <m:r>
                          <a:rPr lang="en-US">
                            <a:latin typeface="Cambria Math" panose="02040503050406030204" pitchFamily="18" charset="0"/>
                          </a:rPr>
                          <m:t> </m:t>
                        </m:r>
                        <m:r>
                          <a:rPr lang="en-US" i="1">
                            <a:latin typeface="Cambria Math" panose="02040503050406030204" pitchFamily="18" charset="0"/>
                          </a:rPr>
                          <m:t>𝜉</m:t>
                        </m:r>
                      </m:e>
                      <m:sub>
                        <m:r>
                          <a:rPr lang="en-US" i="1">
                            <a:latin typeface="Cambria Math" panose="02040503050406030204" pitchFamily="18" charset="0"/>
                          </a:rPr>
                          <m:t>𝑖</m:t>
                        </m:r>
                      </m:sub>
                    </m:sSub>
                  </m:oMath>
                </a14:m>
                <a:r>
                  <a:rPr lang="vi-VN" sz="1800">
                    <a:solidFill>
                      <a:srgbClr val="000000"/>
                    </a:solidFill>
                    <a:latin typeface="Lato" pitchFamily="34"/>
                    <a:ea typeface="Lato" pitchFamily="34"/>
                    <a:cs typeface="Lato" pitchFamily="34"/>
                  </a:rPr>
                  <a:t> &lt; 0</a:t>
                </a:r>
              </a:p>
              <a:p>
                <a:pPr lvl="1" algn="just">
                  <a:spcAft>
                    <a:spcPts val="600"/>
                  </a:spcAft>
                  <a:buSzPct val="100000"/>
                  <a:buFont typeface="Arial" pitchFamily="34"/>
                </a:pPr>
                <a:r>
                  <a:rPr lang="vi-VN" sz="2000" b="1">
                    <a:solidFill>
                      <a:srgbClr val="000000"/>
                    </a:solidFill>
                    <a:latin typeface="Lato" pitchFamily="34"/>
                    <a:ea typeface="Lato" pitchFamily="34"/>
                    <a:cs typeface="Lato" pitchFamily="34"/>
                  </a:rPr>
                  <a:t>C: </a:t>
                </a:r>
                <a:r>
                  <a:rPr lang="vi-VN" sz="2000">
                    <a:solidFill>
                      <a:srgbClr val="000000"/>
                    </a:solidFill>
                    <a:latin typeface="Lato" pitchFamily="34"/>
                    <a:ea typeface="Lato" pitchFamily="34"/>
                    <a:cs typeface="Lato" pitchFamily="34"/>
                  </a:rPr>
                  <a:t>hằng số phạt (penalty constant)</a:t>
                </a:r>
              </a:p>
              <a:p>
                <a:pPr lvl="1" algn="just">
                  <a:spcAft>
                    <a:spcPts val="600"/>
                  </a:spcAft>
                  <a:buSzPct val="100000"/>
                  <a:buFont typeface="Arial" pitchFamily="34"/>
                </a:pPr>
                <a:r>
                  <a:rPr lang="vi-VN" sz="2000">
                    <a:solidFill>
                      <a:srgbClr val="000000"/>
                    </a:solidFill>
                    <a:latin typeface="Lato" pitchFamily="34"/>
                    <a:ea typeface="Lato" pitchFamily="34"/>
                    <a:cs typeface="Lato" pitchFamily="34"/>
                  </a:rPr>
                  <a:t>k = 1 thường được sử dụng trong thực tế</a:t>
                </a:r>
              </a:p>
            </p:txBody>
          </p:sp>
        </mc:Choice>
        <mc:Fallback xmlns="">
          <p:sp>
            <p:nvSpPr>
              <p:cNvPr id="4" name="Content Placeholder 3">
                <a:extLst>
                  <a:ext uri="{FF2B5EF4-FFF2-40B4-BE49-F238E27FC236}">
                    <a16:creationId xmlns:a16="http://schemas.microsoft.com/office/drawing/2014/main" id="{6A1706AA-D744-4337-93FE-DB7DD54B7120}"/>
                  </a:ext>
                </a:extLst>
              </p:cNvPr>
              <p:cNvSpPr txBox="1">
                <a:spLocks noGrp="1" noRot="1" noChangeAspect="1" noMove="1" noResize="1" noEditPoints="1" noAdjustHandles="1" noChangeArrowheads="1" noChangeShapeType="1" noTextEdit="1"/>
              </p:cNvSpPr>
              <p:nvPr>
                <p:ph type="body" sz="quarter" idx="4294967295"/>
              </p:nvPr>
            </p:nvSpPr>
            <p:spPr>
              <a:xfrm>
                <a:off x="185915" y="937324"/>
                <a:ext cx="8505803" cy="5453637"/>
              </a:xfrm>
              <a:prstGeom prst="rect">
                <a:avLst/>
              </a:prstGeom>
              <a:blipFill>
                <a:blip r:embed="rId3"/>
                <a:stretch>
                  <a:fillRect l="-931" t="-1342"/>
                </a:stretch>
              </a:blipFill>
              <a:ln>
                <a:noFill/>
              </a:ln>
            </p:spPr>
            <p:txBody>
              <a:bodyPr/>
              <a:lstStyle/>
              <a:p>
                <a:r>
                  <a:rPr lang="en-US">
                    <a:noFill/>
                  </a:rPr>
                  <a:t> </a:t>
                </a:r>
              </a:p>
            </p:txBody>
          </p:sp>
        </mc:Fallback>
      </mc:AlternateContent>
      <p:pic>
        <p:nvPicPr>
          <p:cNvPr id="5" name="Picture 12">
            <a:extLst>
              <a:ext uri="{FF2B5EF4-FFF2-40B4-BE49-F238E27FC236}">
                <a16:creationId xmlns:a16="http://schemas.microsoft.com/office/drawing/2014/main" id="{0CFDCF2A-5B28-1CBC-48FA-6C26421C14E2}"/>
              </a:ext>
            </a:extLst>
          </p:cNvPr>
          <p:cNvPicPr>
            <a:picLocks noChangeAspect="1"/>
          </p:cNvPicPr>
          <p:nvPr/>
        </p:nvPicPr>
        <p:blipFill>
          <a:blip r:embed="rId4"/>
          <a:stretch>
            <a:fillRect/>
          </a:stretch>
        </p:blipFill>
        <p:spPr>
          <a:xfrm>
            <a:off x="1972653" y="1283086"/>
            <a:ext cx="5198684" cy="1802794"/>
          </a:xfrm>
          <a:prstGeom prst="rect">
            <a:avLst/>
          </a:prstGeom>
          <a:noFill/>
          <a:ln cap="flat">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name="Slide85">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2D18C5-EA5C-B6AD-A258-53DF81A91CE2}"/>
              </a:ext>
            </a:extLst>
          </p:cNvPr>
          <p:cNvSpPr txBox="1">
            <a:spLocks noGrp="1"/>
          </p:cNvSpPr>
          <p:nvPr>
            <p:ph type="sldNum" sz="quarter" idx="8"/>
          </p:nvPr>
        </p:nvSpPr>
        <p:spPr/>
        <p:txBody>
          <a:bodyPr/>
          <a:lstStyle/>
          <a:p>
            <a:pPr lvl="0"/>
            <a:fld id="{23A421FD-AEEB-4053-B77B-C1CBB4ADCE3B}" type="slidenum">
              <a:rPr/>
              <a:t>21</a:t>
            </a:fld>
            <a:endParaRPr lang="en-US" sz="2200"/>
          </a:p>
        </p:txBody>
      </p:sp>
      <p:sp>
        <p:nvSpPr>
          <p:cNvPr id="3" name="Title 2">
            <a:extLst>
              <a:ext uri="{FF2B5EF4-FFF2-40B4-BE49-F238E27FC236}">
                <a16:creationId xmlns:a16="http://schemas.microsoft.com/office/drawing/2014/main" id="{60BFD81A-5E91-851A-4946-17AA949B4AC8}"/>
              </a:ext>
            </a:extLst>
          </p:cNvPr>
          <p:cNvSpPr txBox="1">
            <a:spLocks noGrp="1"/>
          </p:cNvSpPr>
          <p:nvPr>
            <p:ph type="title"/>
          </p:nvPr>
        </p:nvSpPr>
        <p:spPr>
          <a:xfrm>
            <a:off x="104040" y="111264"/>
            <a:ext cx="8673842" cy="451741"/>
          </a:xfrm>
        </p:spPr>
        <p:txBody>
          <a:bodyPr/>
          <a:lstStyle/>
          <a:p>
            <a:pPr lvl="0"/>
            <a:r>
              <a:rPr lang="vi-VN"/>
              <a:t>3.1.2</a:t>
            </a:r>
            <a:r>
              <a:rPr lang="en-US"/>
              <a:t>.</a:t>
            </a:r>
            <a:r>
              <a:rPr lang="vi-VN"/>
              <a:t> Support Vector Machine</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160A4A6-0A8A-A361-FBBE-F87F1A7E75E3}"/>
                  </a:ext>
                </a:extLst>
              </p:cNvPr>
              <p:cNvSpPr txBox="1">
                <a:spLocks noGrp="1"/>
              </p:cNvSpPr>
              <p:nvPr>
                <p:ph type="body" sz="quarter" idx="4294967295"/>
              </p:nvPr>
            </p:nvSpPr>
            <p:spPr>
              <a:xfrm>
                <a:off x="272088" y="966822"/>
                <a:ext cx="8505803" cy="5453637"/>
              </a:xfrm>
              <a:prstGeom prst="rect">
                <a:avLst/>
              </a:prstGeom>
              <a:noFill/>
              <a:ln>
                <a:noFill/>
              </a:ln>
            </p:spPr>
            <p:txBody>
              <a:bodyPr vert="horz" wrap="square" lIns="91440" tIns="45720" rIns="91440" bIns="45720" anchor="t" anchorCtr="0" compatLnSpc="1">
                <a:noAutofit/>
              </a:bodyPr>
              <a:lstStyle/>
              <a:p>
                <a:pPr marL="0" lvl="0" indent="0" algn="just">
                  <a:spcAft>
                    <a:spcPts val="600"/>
                  </a:spcAft>
                  <a:buNone/>
                </a:pPr>
                <a:r>
                  <a:rPr lang="vi-VN" sz="2200" b="1">
                    <a:solidFill>
                      <a:srgbClr val="203864"/>
                    </a:solidFill>
                    <a:latin typeface="Lato" pitchFamily="34"/>
                    <a:ea typeface="Lato" pitchFamily="34"/>
                    <a:cs typeface="Lato" pitchFamily="34"/>
                  </a:rPr>
                  <a:t>Soft margin SVM: Bài toán đối ngẫu</a:t>
                </a:r>
              </a:p>
              <a:p>
                <a:pPr marL="0" lvl="0" indent="0" algn="just">
                  <a:spcAft>
                    <a:spcPts val="600"/>
                  </a:spcAft>
                  <a:buNone/>
                </a:pPr>
                <a:endParaRPr lang="vi-VN" sz="2200">
                  <a:solidFill>
                    <a:srgbClr val="203864"/>
                  </a:solidFill>
                  <a:latin typeface="Lato" pitchFamily="34"/>
                  <a:ea typeface="Lato" pitchFamily="34"/>
                  <a:cs typeface="Lato" pitchFamily="34"/>
                </a:endParaRPr>
              </a:p>
              <a:p>
                <a:pPr marL="0" lvl="0" indent="0" algn="just">
                  <a:spcAft>
                    <a:spcPts val="600"/>
                  </a:spcAft>
                  <a:buNone/>
                </a:pPr>
                <a:endParaRPr lang="vi-VN" sz="2200">
                  <a:solidFill>
                    <a:srgbClr val="203864"/>
                  </a:solidFill>
                  <a:latin typeface="Lato" pitchFamily="34"/>
                  <a:ea typeface="Lato" pitchFamily="34"/>
                  <a:cs typeface="Lato" pitchFamily="34"/>
                </a:endParaRPr>
              </a:p>
              <a:p>
                <a:pPr marL="0" lvl="0" indent="0" algn="just">
                  <a:spcAft>
                    <a:spcPts val="600"/>
                  </a:spcAft>
                  <a:buNone/>
                </a:pPr>
                <a:endParaRPr lang="vi-VN" sz="2200">
                  <a:solidFill>
                    <a:srgbClr val="203864"/>
                  </a:solidFill>
                  <a:latin typeface="Lato" pitchFamily="34"/>
                  <a:ea typeface="Lato" pitchFamily="34"/>
                  <a:cs typeface="Lato" pitchFamily="34"/>
                </a:endParaRPr>
              </a:p>
              <a:p>
                <a:pPr marL="0" lvl="0" indent="0" algn="just">
                  <a:spcAft>
                    <a:spcPts val="600"/>
                  </a:spcAft>
                  <a:buNone/>
                </a:pPr>
                <a:endParaRPr lang="vi-VN" sz="2200" i="1">
                  <a:solidFill>
                    <a:srgbClr val="203864"/>
                  </a:solidFill>
                  <a:latin typeface="Lato" pitchFamily="34"/>
                  <a:ea typeface="Lato" pitchFamily="34"/>
                  <a:cs typeface="Lato" pitchFamily="34"/>
                </a:endParaRPr>
              </a:p>
              <a:p>
                <a:pPr marL="0" lvl="0" indent="0" algn="just">
                  <a:spcAft>
                    <a:spcPts val="600"/>
                  </a:spcAft>
                  <a:buNone/>
                </a:pPr>
                <a:r>
                  <a:rPr lang="vi-VN" sz="2200">
                    <a:solidFill>
                      <a:srgbClr val="000000"/>
                    </a:solidFill>
                    <a:latin typeface="Lato" pitchFamily="34"/>
                    <a:ea typeface="Lato" pitchFamily="34"/>
                    <a:cs typeface="Lato" pitchFamily="34"/>
                  </a:rPr>
                  <a:t>Gọi </a:t>
                </a:r>
                <a:r>
                  <a:rPr lang="vi-VN" sz="2200" b="1" i="1">
                    <a:solidFill>
                      <a:srgbClr val="000000"/>
                    </a:solidFill>
                    <a:latin typeface="Lato" pitchFamily="34"/>
                    <a:ea typeface="Lato" pitchFamily="34"/>
                    <a:cs typeface="Lato" pitchFamily="34"/>
                  </a:rPr>
                  <a:t>M</a:t>
                </a:r>
                <a:r>
                  <a:rPr lang="vi-VN" sz="2200">
                    <a:solidFill>
                      <a:srgbClr val="000000"/>
                    </a:solidFill>
                    <a:latin typeface="Lato" pitchFamily="34"/>
                    <a:ea typeface="Lato" pitchFamily="34"/>
                    <a:cs typeface="Lato" pitchFamily="34"/>
                  </a:rPr>
                  <a:t> là tập hợp gồm các điểm </a:t>
                </a:r>
                <a:r>
                  <a:rPr lang="vi-VN" sz="2200" b="1">
                    <a:solidFill>
                      <a:srgbClr val="000000"/>
                    </a:solidFill>
                    <a:latin typeface="Lato" pitchFamily="34"/>
                    <a:ea typeface="Lato" pitchFamily="34"/>
                    <a:cs typeface="Lato" pitchFamily="34"/>
                  </a:rPr>
                  <a:t>support/noisy vector </a:t>
                </a:r>
                <a14:m>
                  <m:oMath xmlns:m="http://schemas.openxmlformats.org/officeDocument/2006/math">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𝛼</m:t>
                        </m:r>
                      </m:e>
                      <m:sub>
                        <m:r>
                          <m:rPr>
                            <m:sty m:val="p"/>
                          </m:rPr>
                          <a:rPr lang="en-US">
                            <a:latin typeface="Cambria Math" panose="02040503050406030204" pitchFamily="18" charset="0"/>
                          </a:rPr>
                          <m:t>i</m:t>
                        </m:r>
                      </m:sub>
                    </m:sSub>
                    <m:r>
                      <a:rPr lang="en-US">
                        <a:latin typeface="Cambria Math" panose="02040503050406030204" pitchFamily="18" charset="0"/>
                      </a:rPr>
                      <m:t>&gt; 0)</m:t>
                    </m:r>
                  </m:oMath>
                </a14:m>
                <a:endParaRPr lang="vi-VN" sz="2200">
                  <a:solidFill>
                    <a:srgbClr val="000000"/>
                  </a:solidFill>
                  <a:latin typeface="Lato" pitchFamily="34"/>
                  <a:ea typeface="Lato" pitchFamily="34"/>
                  <a:cs typeface="Lato" pitchFamily="34"/>
                </a:endParaRPr>
              </a:p>
              <a:p>
                <a:pPr lvl="1" algn="just">
                  <a:spcAft>
                    <a:spcPts val="600"/>
                  </a:spcAft>
                  <a:buSzPct val="100000"/>
                  <a:buFont typeface="Arial" pitchFamily="34"/>
                </a:pPr>
                <a14:m>
                  <m:oMath xmlns:m="http://schemas.openxmlformats.org/officeDocument/2006/math">
                    <m:sSup>
                      <m:sSupPr>
                        <m:ctrlPr>
                          <a:rPr lang="en-US" i="1">
                            <a:solidFill>
                              <a:srgbClr val="836967"/>
                            </a:solidFill>
                            <a:latin typeface="Cambria Math" panose="02040503050406030204" pitchFamily="18" charset="0"/>
                          </a:rPr>
                        </m:ctrlPr>
                      </m:sSupPr>
                      <m:e>
                        <m:r>
                          <m:rPr>
                            <m:sty m:val="p"/>
                          </m:rPr>
                          <a:rPr lang="en-US">
                            <a:latin typeface="Cambria Math" panose="02040503050406030204" pitchFamily="18" charset="0"/>
                          </a:rPr>
                          <m:t>w</m:t>
                        </m:r>
                      </m:e>
                      <m:sup>
                        <m:r>
                          <a:rPr lang="en-US">
                            <a:latin typeface="Cambria Math" panose="02040503050406030204" pitchFamily="18" charset="0"/>
                          </a:rPr>
                          <m:t>∗</m:t>
                        </m:r>
                      </m:sup>
                    </m:sSup>
                    <m:r>
                      <a:rPr lang="en-US">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nary>
                          <m:naryPr>
                            <m:chr m:val="∑"/>
                            <m:supHide m:val="on"/>
                            <m:ctrlPr>
                              <a:rPr lang="en-US" i="1">
                                <a:latin typeface="Cambria Math" panose="02040503050406030204" pitchFamily="18" charset="0"/>
                              </a:rPr>
                            </m:ctrlPr>
                          </m:naryPr>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𝑀</m:t>
                            </m:r>
                          </m:sub>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e>
                    </m:nary>
                  </m:oMath>
                </a14:m>
                <a:endParaRPr lang="vi-VN" sz="2000" i="1">
                  <a:solidFill>
                    <a:srgbClr val="000000"/>
                  </a:solidFill>
                  <a:latin typeface="Lato" pitchFamily="34"/>
                  <a:ea typeface="Lato" pitchFamily="34"/>
                  <a:cs typeface="Lato" pitchFamily="34"/>
                </a:endParaRPr>
              </a:p>
              <a:p>
                <a:pPr lvl="1" algn="just">
                  <a:spcAft>
                    <a:spcPts val="600"/>
                  </a:spcAft>
                  <a:buSzPct val="100000"/>
                  <a:buFont typeface="Arial" pitchFamily="34"/>
                </a:pPr>
                <a14:m>
                  <m:oMath xmlns:m="http://schemas.openxmlformats.org/officeDocument/2006/math">
                    <m:sSup>
                      <m:sSupPr>
                        <m:ctrlPr>
                          <a:rPr lang="en-US" i="1">
                            <a:solidFill>
                              <a:srgbClr val="836967"/>
                            </a:solidFill>
                            <a:latin typeface="Cambria Math" panose="02040503050406030204" pitchFamily="18" charset="0"/>
                          </a:rPr>
                        </m:ctrlPr>
                      </m:sSupPr>
                      <m:e>
                        <m:r>
                          <m:rPr>
                            <m:sty m:val="p"/>
                          </m:rPr>
                          <a:rPr lang="en-US">
                            <a:latin typeface="Cambria Math" panose="02040503050406030204" pitchFamily="18" charset="0"/>
                          </a:rPr>
                          <m:t>b</m:t>
                        </m:r>
                      </m:e>
                      <m:sup>
                        <m:r>
                          <a:rPr lang="en-US">
                            <a:latin typeface="Cambria Math" panose="02040503050406030204" pitchFamily="18" charset="0"/>
                          </a:rPr>
                          <m:t>∗</m:t>
                        </m:r>
                      </m:sup>
                    </m:sSup>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a:latin typeface="Cambria Math" panose="02040503050406030204" pitchFamily="18" charset="0"/>
                      </a:rPr>
                      <m:t>−</m:t>
                    </m:r>
                    <m:sSup>
                      <m:sSupPr>
                        <m:ctrlPr>
                          <a:rPr lang="en-US" i="1">
                            <a:solidFill>
                              <a:srgbClr val="836967"/>
                            </a:solidFill>
                            <a:latin typeface="Cambria Math" panose="02040503050406030204" pitchFamily="18" charset="0"/>
                          </a:rPr>
                        </m:ctrlPr>
                      </m:s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𝑤</m:t>
                            </m:r>
                          </m:e>
                          <m:sup>
                            <m:r>
                              <a:rPr lang="en-US">
                                <a:latin typeface="Cambria Math" panose="02040503050406030204" pitchFamily="18" charset="0"/>
                              </a:rPr>
                              <m:t>∗</m:t>
                            </m:r>
                          </m:sup>
                        </m:sSup>
                      </m:e>
                      <m:sup>
                        <m:r>
                          <a:rPr lang="en-US" i="1">
                            <a:latin typeface="Cambria Math" panose="02040503050406030204" pitchFamily="18" charset="0"/>
                          </a:rPr>
                          <m:t>𝑇</m:t>
                        </m:r>
                      </m:sup>
                    </m:sSup>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a:latin typeface="Cambria Math" panose="02040503050406030204" pitchFamily="18" charset="0"/>
                      </a:rPr>
                      <m:t> </m:t>
                    </m:r>
                  </m:oMath>
                </a14:m>
                <a:r>
                  <a:rPr lang="vi-VN" sz="2000">
                    <a:solidFill>
                      <a:srgbClr val="000000"/>
                    </a:solidFill>
                    <a:latin typeface="Lato" pitchFamily="34"/>
                    <a:ea typeface="Lato" pitchFamily="34"/>
                    <a:cs typeface="Lato" pitchFamily="34"/>
                  </a:rPr>
                  <a:t>thỏa mãn </a:t>
                </a:r>
                <a:r>
                  <a:rPr lang="vi-VN" sz="2000" i="1">
                    <a:solidFill>
                      <a:srgbClr val="000000"/>
                    </a:solidFill>
                    <a:latin typeface="Lato" pitchFamily="34"/>
                    <a:ea typeface="Lato" pitchFamily="34"/>
                    <a:cs typeface="Lato" pitchFamily="34"/>
                  </a:rPr>
                  <a:t>0</a:t>
                </a:r>
                <a14:m>
                  <m:oMath xmlns:m="http://schemas.openxmlformats.org/officeDocument/2006/math">
                    <m:r>
                      <a:rPr lang="en-US">
                        <a:latin typeface="Cambria Math" panose="02040503050406030204" pitchFamily="18" charset="0"/>
                      </a:rPr>
                      <m:t> &lt;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𝑘</m:t>
                        </m:r>
                      </m:sub>
                    </m:sSub>
                    <m:r>
                      <a:rPr lang="en-US">
                        <a:latin typeface="Cambria Math" panose="02040503050406030204" pitchFamily="18" charset="0"/>
                      </a:rPr>
                      <m:t>&lt;</m:t>
                    </m:r>
                    <m:r>
                      <a:rPr lang="en-US" i="1">
                        <a:latin typeface="Cambria Math" panose="02040503050406030204" pitchFamily="18" charset="0"/>
                      </a:rPr>
                      <m:t>𝐶</m:t>
                    </m:r>
                  </m:oMath>
                </a14:m>
                <a:endParaRPr lang="vi-VN" sz="2000" i="1">
                  <a:solidFill>
                    <a:srgbClr val="000000"/>
                  </a:solidFill>
                  <a:latin typeface="Lato" pitchFamily="34"/>
                  <a:ea typeface="Lato" pitchFamily="34"/>
                  <a:cs typeface="Lato" pitchFamily="34"/>
                </a:endParaRPr>
              </a:p>
              <a:p>
                <a:pPr lvl="1" algn="just">
                  <a:spcAft>
                    <a:spcPts val="600"/>
                  </a:spcAft>
                  <a:buSzPct val="100000"/>
                  <a:buFont typeface="Arial" pitchFamily="34"/>
                </a:pPr>
                <a:r>
                  <a:rPr lang="vi-VN" sz="2000">
                    <a:solidFill>
                      <a:srgbClr val="000000"/>
                    </a:solidFill>
                    <a:latin typeface="Lato" pitchFamily="34"/>
                    <a:ea typeface="Lato" pitchFamily="34"/>
                    <a:cs typeface="Lato" pitchFamily="34"/>
                  </a:rPr>
                  <a:t>Với một điểm dữ liệu z mới tính </a:t>
                </a:r>
                <a14:m>
                  <m:oMath xmlns:m="http://schemas.openxmlformats.org/officeDocument/2006/math">
                    <m:r>
                      <m:rPr>
                        <m:sty m:val="p"/>
                      </m:rPr>
                      <a:rPr lang="en-US">
                        <a:latin typeface="Cambria Math" panose="02040503050406030204" pitchFamily="18" charset="0"/>
                      </a:rPr>
                      <m:t>f</m:t>
                    </m:r>
                    <m:d>
                      <m:dPr>
                        <m:ctrlPr>
                          <a:rPr lang="en-US" i="1">
                            <a:solidFill>
                              <a:srgbClr val="836967"/>
                            </a:solidFill>
                            <a:latin typeface="Cambria Math" panose="02040503050406030204" pitchFamily="18" charset="0"/>
                          </a:rPr>
                        </m:ctrlPr>
                      </m:dPr>
                      <m:e>
                        <m:r>
                          <m:rPr>
                            <m:sty m:val="p"/>
                          </m:rPr>
                          <a:rPr lang="en-US">
                            <a:latin typeface="Cambria Math" panose="02040503050406030204" pitchFamily="18" charset="0"/>
                          </a:rPr>
                          <m:t>z</m:t>
                        </m:r>
                      </m:e>
                    </m:d>
                    <m:r>
                      <a:rPr lang="en-US">
                        <a:latin typeface="Cambria Math" panose="02040503050406030204" pitchFamily="18" charset="0"/>
                      </a:rPr>
                      <m:t>= </m:t>
                    </m:r>
                    <m:r>
                      <a:rPr lang="en-US" i="1">
                        <a:latin typeface="Cambria Math" panose="02040503050406030204" pitchFamily="18" charset="0"/>
                      </a:rPr>
                      <m:t>𝑠𝑖𝑔𝑛</m:t>
                    </m:r>
                    <m:d>
                      <m:dPr>
                        <m:ctrlPr>
                          <a:rPr lang="en-US" i="1">
                            <a:solidFill>
                              <a:srgbClr val="836967"/>
                            </a:solidFill>
                            <a:latin typeface="Cambria Math" panose="02040503050406030204" pitchFamily="18" charset="0"/>
                          </a:rPr>
                        </m:ctrlPr>
                      </m:dPr>
                      <m:e>
                        <m:r>
                          <a:rPr lang="en-US">
                            <a:latin typeface="Cambria Math" panose="02040503050406030204" pitchFamily="18" charset="0"/>
                          </a:rPr>
                          <m:t>&lt;</m:t>
                        </m:r>
                        <m:sSup>
                          <m:sSupPr>
                            <m:ctrlPr>
                              <a:rPr lang="en-US" i="1">
                                <a:solidFill>
                                  <a:srgbClr val="836967"/>
                                </a:solidFill>
                                <a:latin typeface="Cambria Math" panose="02040503050406030204" pitchFamily="18" charset="0"/>
                              </a:rPr>
                            </m:ctrlPr>
                          </m:sSupPr>
                          <m:e>
                            <m:r>
                              <a:rPr lang="en-US" b="1" i="1">
                                <a:latin typeface="Cambria Math" panose="02040503050406030204" pitchFamily="18" charset="0"/>
                              </a:rPr>
                              <m:t>𝒘</m:t>
                            </m:r>
                          </m:e>
                          <m:sup>
                            <m:r>
                              <a:rPr lang="en-US">
                                <a:latin typeface="Cambria Math" panose="02040503050406030204" pitchFamily="18" charset="0"/>
                              </a:rPr>
                              <m:t>∗</m:t>
                            </m:r>
                          </m:sup>
                        </m:sSup>
                        <m:r>
                          <a:rPr lang="en-US">
                            <a:latin typeface="Cambria Math" panose="02040503050406030204" pitchFamily="18" charset="0"/>
                          </a:rPr>
                          <m:t>.</m:t>
                        </m:r>
                        <m:r>
                          <a:rPr lang="en-US" b="1" i="1">
                            <a:latin typeface="Cambria Math" panose="02040503050406030204" pitchFamily="18" charset="0"/>
                          </a:rPr>
                          <m:t>𝒛</m:t>
                        </m:r>
                        <m:r>
                          <a:rPr lang="en-US">
                            <a:latin typeface="Cambria Math" panose="02040503050406030204" pitchFamily="18" charset="0"/>
                          </a:rPr>
                          <m:t>&gt;+</m:t>
                        </m:r>
                        <m:sSup>
                          <m:sSupPr>
                            <m:ctrlPr>
                              <a:rPr lang="en-US" i="1">
                                <a:solidFill>
                                  <a:srgbClr val="836967"/>
                                </a:solidFill>
                                <a:latin typeface="Cambria Math" panose="02040503050406030204" pitchFamily="18" charset="0"/>
                              </a:rPr>
                            </m:ctrlPr>
                          </m:sSupPr>
                          <m:e>
                            <m:r>
                              <a:rPr lang="en-US" b="1" i="1">
                                <a:latin typeface="Cambria Math" panose="02040503050406030204" pitchFamily="18" charset="0"/>
                              </a:rPr>
                              <m:t>𝒃</m:t>
                            </m:r>
                          </m:e>
                          <m:sup>
                            <m:r>
                              <a:rPr lang="en-US">
                                <a:latin typeface="Cambria Math" panose="02040503050406030204" pitchFamily="18" charset="0"/>
                              </a:rPr>
                              <m:t>∗</m:t>
                            </m:r>
                          </m:sup>
                        </m:sSup>
                      </m:e>
                    </m:d>
                  </m:oMath>
                </a14:m>
                <a:endParaRPr lang="vi-VN" sz="2000" b="1">
                  <a:solidFill>
                    <a:srgbClr val="000000"/>
                  </a:solidFill>
                  <a:latin typeface="Lato" pitchFamily="34"/>
                  <a:ea typeface="Lato" pitchFamily="34"/>
                  <a:cs typeface="Lato" pitchFamily="34"/>
                </a:endParaRPr>
              </a:p>
              <a:p>
                <a:pPr lvl="2" algn="just">
                  <a:spcAft>
                    <a:spcPts val="600"/>
                  </a:spcAft>
                  <a:buSzPct val="100000"/>
                  <a:buFont typeface="Arial" pitchFamily="34"/>
                </a:pPr>
                <a:r>
                  <a:rPr lang="vi-VN" sz="1800">
                    <a:solidFill>
                      <a:srgbClr val="000000"/>
                    </a:solidFill>
                    <a:latin typeface="Lato" pitchFamily="34"/>
                    <a:ea typeface="Lato" pitchFamily="34"/>
                    <a:cs typeface="Lato" pitchFamily="34"/>
                  </a:rPr>
                  <a:t>Nếu </a:t>
                </a:r>
                <a14:m>
                  <m:oMath xmlns:m="http://schemas.openxmlformats.org/officeDocument/2006/math">
                    <m:r>
                      <m:rPr>
                        <m:sty m:val="p"/>
                      </m:rPr>
                      <a:rPr lang="en-US">
                        <a:latin typeface="Cambria Math" panose="02040503050406030204" pitchFamily="18" charset="0"/>
                      </a:rPr>
                      <m:t>f</m:t>
                    </m:r>
                    <m:d>
                      <m:dPr>
                        <m:ctrlPr>
                          <a:rPr lang="en-US" i="1">
                            <a:solidFill>
                              <a:srgbClr val="836967"/>
                            </a:solidFill>
                            <a:latin typeface="Cambria Math" panose="02040503050406030204" pitchFamily="18" charset="0"/>
                          </a:rPr>
                        </m:ctrlPr>
                      </m:dPr>
                      <m:e>
                        <m:r>
                          <m:rPr>
                            <m:sty m:val="p"/>
                          </m:rPr>
                          <a:rPr lang="en-US">
                            <a:latin typeface="Cambria Math" panose="02040503050406030204" pitchFamily="18" charset="0"/>
                          </a:rPr>
                          <m:t>z</m:t>
                        </m:r>
                      </m:e>
                    </m:d>
                    <m:r>
                      <a:rPr lang="en-US">
                        <a:latin typeface="Cambria Math" panose="02040503050406030204" pitchFamily="18" charset="0"/>
                      </a:rPr>
                      <m:t> </m:t>
                    </m:r>
                  </m:oMath>
                </a14:m>
                <a:r>
                  <a:rPr lang="vi-VN" sz="1800">
                    <a:solidFill>
                      <a:srgbClr val="000000"/>
                    </a:solidFill>
                    <a:latin typeface="Lato" pitchFamily="34"/>
                    <a:ea typeface="Lato" pitchFamily="34"/>
                    <a:cs typeface="Lato" pitchFamily="34"/>
                  </a:rPr>
                  <a:t>= 1 thì z sẽ thuộc lớp dương</a:t>
                </a:r>
              </a:p>
              <a:p>
                <a:pPr lvl="2" algn="just">
                  <a:spcAft>
                    <a:spcPts val="600"/>
                  </a:spcAft>
                  <a:buSzPct val="100000"/>
                  <a:buFont typeface="Arial" pitchFamily="34"/>
                </a:pPr>
                <a:r>
                  <a:rPr lang="vi-VN" sz="1800">
                    <a:solidFill>
                      <a:srgbClr val="000000"/>
                    </a:solidFill>
                    <a:latin typeface="Lato" pitchFamily="34"/>
                    <a:ea typeface="Lato" pitchFamily="34"/>
                    <a:cs typeface="Lato" pitchFamily="34"/>
                  </a:rPr>
                  <a:t>Nếu </a:t>
                </a:r>
                <a14:m>
                  <m:oMath xmlns:m="http://schemas.openxmlformats.org/officeDocument/2006/math">
                    <m:r>
                      <m:rPr>
                        <m:sty m:val="p"/>
                      </m:rPr>
                      <a:rPr lang="en-US">
                        <a:latin typeface="Cambria Math" panose="02040503050406030204" pitchFamily="18" charset="0"/>
                      </a:rPr>
                      <m:t>f</m:t>
                    </m:r>
                    <m:d>
                      <m:dPr>
                        <m:ctrlPr>
                          <a:rPr lang="en-US" i="1">
                            <a:solidFill>
                              <a:srgbClr val="836967"/>
                            </a:solidFill>
                            <a:latin typeface="Cambria Math" panose="02040503050406030204" pitchFamily="18" charset="0"/>
                          </a:rPr>
                        </m:ctrlPr>
                      </m:dPr>
                      <m:e>
                        <m:r>
                          <m:rPr>
                            <m:sty m:val="p"/>
                          </m:rPr>
                          <a:rPr lang="en-US">
                            <a:latin typeface="Cambria Math" panose="02040503050406030204" pitchFamily="18" charset="0"/>
                          </a:rPr>
                          <m:t>z</m:t>
                        </m:r>
                      </m:e>
                    </m:d>
                    <m:r>
                      <a:rPr lang="en-US">
                        <a:latin typeface="Cambria Math" panose="02040503050406030204" pitchFamily="18" charset="0"/>
                      </a:rPr>
                      <m:t> </m:t>
                    </m:r>
                  </m:oMath>
                </a14:m>
                <a:r>
                  <a:rPr lang="vi-VN" sz="1800">
                    <a:solidFill>
                      <a:srgbClr val="000000"/>
                    </a:solidFill>
                    <a:latin typeface="Lato" pitchFamily="34"/>
                    <a:ea typeface="Lato" pitchFamily="34"/>
                    <a:cs typeface="Lato" pitchFamily="34"/>
                  </a:rPr>
                  <a:t>= -1 thì z thuộc lớp âm</a:t>
                </a: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200" i="1">
                  <a:solidFill>
                    <a:srgbClr val="000000"/>
                  </a:solidFill>
                  <a:latin typeface="Lato" pitchFamily="34"/>
                  <a:ea typeface="Lato" pitchFamily="34"/>
                  <a:cs typeface="Lato" pitchFamily="34"/>
                </a:endParaRPr>
              </a:p>
              <a:p>
                <a:pPr marL="0" lvl="0" indent="0" algn="just">
                  <a:spcAft>
                    <a:spcPts val="600"/>
                  </a:spcAft>
                  <a:buNone/>
                </a:pPr>
                <a:endParaRPr lang="vi-VN" sz="2200" i="1">
                  <a:solidFill>
                    <a:srgbClr val="000000"/>
                  </a:solidFill>
                  <a:latin typeface="Lato" pitchFamily="34"/>
                  <a:ea typeface="Lato" pitchFamily="34"/>
                  <a:cs typeface="Lato" pitchFamily="34"/>
                </a:endParaRPr>
              </a:p>
              <a:p>
                <a:pPr marL="0" lvl="0" indent="0" algn="just">
                  <a:spcAft>
                    <a:spcPts val="600"/>
                  </a:spcAft>
                  <a:buNone/>
                </a:pPr>
                <a:r>
                  <a:rPr lang="vi-VN" sz="2200" i="1">
                    <a:solidFill>
                      <a:srgbClr val="203864"/>
                    </a:solidFill>
                    <a:latin typeface="Lato" pitchFamily="34"/>
                    <a:ea typeface="Lato" pitchFamily="34"/>
                    <a:cs typeface="Lato" pitchFamily="34"/>
                  </a:rPr>
                  <a:t> </a:t>
                </a:r>
              </a:p>
              <a:p>
                <a:pPr marL="0" lvl="0" indent="0" algn="just">
                  <a:spcAft>
                    <a:spcPts val="600"/>
                  </a:spcAft>
                  <a:buNone/>
                </a:pPr>
                <a:endParaRPr lang="vi-VN" sz="2200">
                  <a:solidFill>
                    <a:srgbClr val="203864"/>
                  </a:solidFill>
                  <a:latin typeface="Lato" pitchFamily="34"/>
                  <a:ea typeface="Lato" pitchFamily="34"/>
                  <a:cs typeface="Lato" pitchFamily="34"/>
                </a:endParaRPr>
              </a:p>
              <a:p>
                <a:pPr lvl="1" algn="just">
                  <a:spcAft>
                    <a:spcPts val="600"/>
                  </a:spcAft>
                  <a:buSzPct val="100000"/>
                  <a:buFont typeface="Arial" pitchFamily="34"/>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1800" i="1">
                  <a:solidFill>
                    <a:srgbClr val="000000"/>
                  </a:solidFill>
                  <a:latin typeface="Cambria Math" pitchFamily="18"/>
                  <a:ea typeface="Lato" pitchFamily="34"/>
                  <a:cs typeface="Lato" pitchFamily="34"/>
                </a:endParaRPr>
              </a:p>
            </p:txBody>
          </p:sp>
        </mc:Choice>
        <mc:Fallback xmlns="">
          <p:sp>
            <p:nvSpPr>
              <p:cNvPr id="4" name="Content Placeholder 3">
                <a:extLst>
                  <a:ext uri="{FF2B5EF4-FFF2-40B4-BE49-F238E27FC236}">
                    <a16:creationId xmlns:a16="http://schemas.microsoft.com/office/drawing/2014/main" id="{C160A4A6-0A8A-A361-FBBE-F87F1A7E75E3}"/>
                  </a:ext>
                </a:extLst>
              </p:cNvPr>
              <p:cNvSpPr txBox="1">
                <a:spLocks noGrp="1" noRot="1" noChangeAspect="1" noMove="1" noResize="1" noEditPoints="1" noAdjustHandles="1" noChangeArrowheads="1" noChangeShapeType="1" noTextEdit="1"/>
              </p:cNvSpPr>
              <p:nvPr>
                <p:ph type="body" sz="quarter" idx="4294967295"/>
              </p:nvPr>
            </p:nvSpPr>
            <p:spPr>
              <a:xfrm>
                <a:off x="272088" y="966822"/>
                <a:ext cx="8505803" cy="5453637"/>
              </a:xfrm>
              <a:prstGeom prst="rect">
                <a:avLst/>
              </a:prstGeom>
              <a:blipFill>
                <a:blip r:embed="rId2"/>
                <a:stretch>
                  <a:fillRect l="-932" t="-1342"/>
                </a:stretch>
              </a:blipFill>
              <a:ln>
                <a:noFill/>
              </a:ln>
            </p:spPr>
            <p:txBody>
              <a:bodyPr/>
              <a:lstStyle/>
              <a:p>
                <a:r>
                  <a:rPr lang="en-US">
                    <a:noFill/>
                  </a:rPr>
                  <a:t> </a:t>
                </a:r>
              </a:p>
            </p:txBody>
          </p:sp>
        </mc:Fallback>
      </mc:AlternateContent>
      <p:pic>
        <p:nvPicPr>
          <p:cNvPr id="5" name="Picture 5">
            <a:extLst>
              <a:ext uri="{FF2B5EF4-FFF2-40B4-BE49-F238E27FC236}">
                <a16:creationId xmlns:a16="http://schemas.microsoft.com/office/drawing/2014/main" id="{90C6044F-DEFD-E32E-7126-BC96956A8350}"/>
              </a:ext>
            </a:extLst>
          </p:cNvPr>
          <p:cNvPicPr>
            <a:picLocks noChangeAspect="1"/>
          </p:cNvPicPr>
          <p:nvPr/>
        </p:nvPicPr>
        <p:blipFill>
          <a:blip r:embed="rId3"/>
          <a:stretch>
            <a:fillRect/>
          </a:stretch>
        </p:blipFill>
        <p:spPr>
          <a:xfrm>
            <a:off x="2559963" y="1343180"/>
            <a:ext cx="3761997" cy="2174306"/>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921EA5-D5E6-A08C-292C-810C2210E8D0}"/>
              </a:ext>
            </a:extLst>
          </p:cNvPr>
          <p:cNvSpPr txBox="1">
            <a:spLocks noGrp="1"/>
          </p:cNvSpPr>
          <p:nvPr>
            <p:ph type="sldNum" sz="quarter" idx="8"/>
          </p:nvPr>
        </p:nvSpPr>
        <p:spPr>
          <a:xfrm>
            <a:off x="6965707" y="6492870"/>
            <a:ext cx="2057400" cy="365129"/>
          </a:xfrm>
        </p:spPr>
        <p:txBody>
          <a:bodyPr/>
          <a:lstStyle/>
          <a:p>
            <a:pPr lvl="0"/>
            <a:fld id="{EB7078E6-E781-4E50-BA5C-27EF8FE079B8}" type="slidenum">
              <a:rPr/>
              <a:t>22</a:t>
            </a:fld>
            <a:endParaRPr lang="en-US" sz="2200"/>
          </a:p>
        </p:txBody>
      </p:sp>
      <p:sp>
        <p:nvSpPr>
          <p:cNvPr id="3" name="Title 2">
            <a:extLst>
              <a:ext uri="{FF2B5EF4-FFF2-40B4-BE49-F238E27FC236}">
                <a16:creationId xmlns:a16="http://schemas.microsoft.com/office/drawing/2014/main" id="{4A7984EF-FD2E-5CFA-DE79-4D05F416BFEA}"/>
              </a:ext>
            </a:extLst>
          </p:cNvPr>
          <p:cNvSpPr txBox="1">
            <a:spLocks noGrp="1"/>
          </p:cNvSpPr>
          <p:nvPr>
            <p:ph type="title"/>
          </p:nvPr>
        </p:nvSpPr>
        <p:spPr>
          <a:xfrm>
            <a:off x="104040" y="111264"/>
            <a:ext cx="8673842" cy="451741"/>
          </a:xfrm>
        </p:spPr>
        <p:txBody>
          <a:bodyPr/>
          <a:lstStyle/>
          <a:p>
            <a:pPr lvl="0"/>
            <a:r>
              <a:rPr lang="vi-VN"/>
              <a:t>3.1.</a:t>
            </a:r>
            <a:r>
              <a:rPr lang="en-US"/>
              <a:t>3.</a:t>
            </a:r>
            <a:r>
              <a:rPr lang="vi-VN"/>
              <a:t> Logistic Regression</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EF57CE3-FBE9-FD78-B1A9-BB8495F85C1A}"/>
                  </a:ext>
                </a:extLst>
              </p:cNvPr>
              <p:cNvSpPr txBox="1">
                <a:spLocks noGrp="1"/>
              </p:cNvSpPr>
              <p:nvPr>
                <p:ph type="body" sz="quarter" idx="4294967295"/>
              </p:nvPr>
            </p:nvSpPr>
            <p:spPr>
              <a:xfrm>
                <a:off x="172867" y="947153"/>
                <a:ext cx="8328821" cy="5453637"/>
              </a:xfrm>
              <a:prstGeom prst="rect">
                <a:avLst/>
              </a:prstGeom>
              <a:noFill/>
              <a:ln>
                <a:noFill/>
              </a:ln>
            </p:spPr>
            <p:txBody>
              <a:bodyPr vert="horz" wrap="square" lIns="91440" tIns="45720" rIns="91440" bIns="45720" anchor="t" anchorCtr="0" compatLnSpc="1">
                <a:noAutofit/>
              </a:bodyPr>
              <a:lstStyle/>
              <a:p>
                <a:pPr marL="0" lvl="0" indent="0" algn="just">
                  <a:spcAft>
                    <a:spcPts val="1800"/>
                  </a:spcAft>
                  <a:buNone/>
                </a:pPr>
                <a:r>
                  <a:rPr lang="vi-VN" sz="2200" b="1" dirty="0">
                    <a:solidFill>
                      <a:srgbClr val="203864"/>
                    </a:solidFill>
                    <a:latin typeface="Lato" pitchFamily="34"/>
                    <a:ea typeface="Lato" pitchFamily="34"/>
                    <a:cs typeface="Lato" pitchFamily="34"/>
                  </a:rPr>
                  <a:t>Logistic Regression </a:t>
                </a:r>
                <a:r>
                  <a:rPr lang="vi-VN" sz="2200" dirty="0">
                    <a:solidFill>
                      <a:srgbClr val="000000"/>
                    </a:solidFill>
                    <a:latin typeface="Lato" pitchFamily="34"/>
                    <a:ea typeface="Lato" pitchFamily="34"/>
                    <a:cs typeface="Lato" pitchFamily="34"/>
                  </a:rPr>
                  <a:t>là thuật toán được sử dụng phổ biến trong các bài toán phân loại</a:t>
                </a:r>
              </a:p>
              <a:p>
                <a:pPr lvl="1" algn="just">
                  <a:spcAft>
                    <a:spcPts val="1800"/>
                  </a:spcAft>
                  <a:buSzPct val="100000"/>
                  <a:buFont typeface="Arial" pitchFamily="34"/>
                </a:pPr>
                <a:r>
                  <a:rPr lang="vi-VN" sz="2000" dirty="0">
                    <a:solidFill>
                      <a:srgbClr val="000000"/>
                    </a:solidFill>
                    <a:latin typeface="Lato" pitchFamily="34"/>
                    <a:ea typeface="Lato" pitchFamily="34"/>
                    <a:cs typeface="Lato" pitchFamily="34"/>
                  </a:rPr>
                  <a:t>Đầu ra được thể hiện dưới dạng xác suất</a:t>
                </a:r>
              </a:p>
              <a:p>
                <a:pPr marL="457200" lvl="1" indent="0" algn="just">
                  <a:spcAft>
                    <a:spcPts val="1800"/>
                  </a:spcAft>
                  <a:buNone/>
                </a:pPr>
                <a:r>
                  <a:rPr lang="vi-VN" sz="2000" b="1" dirty="0">
                    <a:solidFill>
                      <a:srgbClr val="000000"/>
                    </a:solidFill>
                    <a:latin typeface="Lato" pitchFamily="34"/>
                    <a:ea typeface="Lato" pitchFamily="34"/>
                    <a:cs typeface="Lato" pitchFamily="34"/>
                  </a:rPr>
                  <a:t>	Ví dụ: </a:t>
                </a:r>
                <a:r>
                  <a:rPr lang="vi-VN" sz="2000" dirty="0">
                    <a:solidFill>
                      <a:srgbClr val="000000"/>
                    </a:solidFill>
                    <a:latin typeface="Lato" pitchFamily="34"/>
                    <a:ea typeface="Lato" pitchFamily="34"/>
                    <a:cs typeface="Lato" pitchFamily="34"/>
                  </a:rPr>
                  <a:t>Xác suất thi đỗ nếu biết thời gian học, xác suất ngày mai 	mưa dựa trên thông tin đo đạc... </a:t>
                </a:r>
              </a:p>
              <a:p>
                <a:pPr lvl="1" algn="just">
                  <a:spcAft>
                    <a:spcPts val="1800"/>
                  </a:spcAft>
                  <a:buSzPct val="100000"/>
                  <a:buFont typeface="Arial" pitchFamily="34"/>
                </a:pPr>
                <a:r>
                  <a:rPr lang="vi-VN" sz="2000" dirty="0">
                    <a:solidFill>
                      <a:srgbClr val="000000"/>
                    </a:solidFill>
                    <a:latin typeface="Lato" pitchFamily="34"/>
                    <a:ea typeface="Lato" pitchFamily="34"/>
                    <a:cs typeface="Lato" pitchFamily="34"/>
                  </a:rPr>
                  <a:t>Đầu ra của mô hình được biểu diễn dưới dạng</a:t>
                </a:r>
              </a:p>
              <a:p>
                <a:pPr marL="0" lvl="0" indent="0" algn="just">
                  <a:spcAft>
                    <a:spcPts val="1800"/>
                  </a:spcAft>
                  <a:buNone/>
                </a:pPr>
                <a:endParaRPr lang="vi-VN" sz="2200" dirty="0">
                  <a:solidFill>
                    <a:srgbClr val="000000"/>
                  </a:solidFill>
                  <a:latin typeface="Lato" pitchFamily="34"/>
                  <a:ea typeface="Lato" pitchFamily="34"/>
                  <a:cs typeface="Lato" pitchFamily="34"/>
                </a:endParaRPr>
              </a:p>
              <a:p>
                <a:pPr marL="0" lvl="0" indent="0" algn="just">
                  <a:spcAft>
                    <a:spcPts val="1800"/>
                  </a:spcAft>
                  <a:buNone/>
                </a:pPr>
                <a:r>
                  <a:rPr lang="vi-VN" sz="2200" dirty="0">
                    <a:solidFill>
                      <a:srgbClr val="000000"/>
                    </a:solidFill>
                    <a:latin typeface="Lato" pitchFamily="34"/>
                    <a:ea typeface="Lato" pitchFamily="34"/>
                    <a:cs typeface="Lato" pitchFamily="34"/>
                  </a:rPr>
                  <a:t>	</a:t>
                </a:r>
                <a:r>
                  <a:rPr lang="vi-VN" sz="1800" dirty="0">
                    <a:solidFill>
                      <a:srgbClr val="000000"/>
                    </a:solidFill>
                    <a:latin typeface="Lato" pitchFamily="34"/>
                    <a:ea typeface="Lato" pitchFamily="34"/>
                    <a:cs typeface="Lato" pitchFamily="34"/>
                  </a:rPr>
                  <a:t>Trong đó </a:t>
                </a:r>
                <a14:m>
                  <m:oMath xmlns:m="http://schemas.openxmlformats.org/officeDocument/2006/math">
                    <m:r>
                      <a:rPr lang="en-US" sz="1800" b="1" i="1">
                        <a:latin typeface="Cambria Math" panose="02040503050406030204" pitchFamily="18" charset="0"/>
                      </a:rPr>
                      <m:t>𝜽</m:t>
                    </m:r>
                    <m:r>
                      <a:rPr lang="en-US" sz="1800">
                        <a:latin typeface="Cambria Math" panose="02040503050406030204" pitchFamily="18" charset="0"/>
                      </a:rPr>
                      <m:t>(</m:t>
                    </m:r>
                    <m:r>
                      <m:rPr>
                        <m:sty m:val="p"/>
                      </m:rPr>
                      <a:rPr lang="en-US" sz="1800">
                        <a:latin typeface="Cambria Math" panose="02040503050406030204" pitchFamily="18" charset="0"/>
                      </a:rPr>
                      <m:t>x</m:t>
                    </m:r>
                    <m:r>
                      <a:rPr lang="en-US" sz="1800">
                        <a:latin typeface="Cambria Math" panose="02040503050406030204" pitchFamily="18" charset="0"/>
                      </a:rPr>
                      <m:t>) </m:t>
                    </m:r>
                  </m:oMath>
                </a14:m>
                <a:r>
                  <a:rPr lang="vi-VN" sz="1800" dirty="0">
                    <a:solidFill>
                      <a:srgbClr val="000000"/>
                    </a:solidFill>
                    <a:latin typeface="Lato" pitchFamily="34"/>
                    <a:ea typeface="Lato" pitchFamily="34"/>
                    <a:cs typeface="Lato" pitchFamily="34"/>
                  </a:rPr>
                  <a:t>gọi là </a:t>
                </a:r>
                <a:r>
                  <a:rPr lang="vi-VN" sz="1800" b="1" dirty="0">
                    <a:solidFill>
                      <a:srgbClr val="000000"/>
                    </a:solidFill>
                    <a:latin typeface="Lato" pitchFamily="34"/>
                    <a:ea typeface="Lato" pitchFamily="34"/>
                    <a:cs typeface="Lato" pitchFamily="34"/>
                  </a:rPr>
                  <a:t>logistic function</a:t>
                </a:r>
              </a:p>
              <a:p>
                <a:pPr marL="457200" lvl="1" indent="0" algn="just">
                  <a:spcAft>
                    <a:spcPts val="1800"/>
                  </a:spcAft>
                  <a:buNone/>
                </a:pPr>
                <a:endParaRPr lang="vi-VN" sz="1800" dirty="0">
                  <a:solidFill>
                    <a:srgbClr val="000000"/>
                  </a:solidFill>
                  <a:latin typeface="Lato" pitchFamily="34"/>
                  <a:ea typeface="Lato" pitchFamily="34"/>
                  <a:cs typeface="Lato" pitchFamily="34"/>
                </a:endParaRPr>
              </a:p>
              <a:p>
                <a:pPr marL="0" lvl="0" indent="0" algn="just">
                  <a:spcAft>
                    <a:spcPts val="1800"/>
                  </a:spcAft>
                  <a:buNone/>
                </a:pPr>
                <a:endParaRPr lang="vi-VN" sz="2200" dirty="0">
                  <a:solidFill>
                    <a:srgbClr val="000000"/>
                  </a:solidFill>
                  <a:latin typeface="Lato" pitchFamily="34"/>
                  <a:ea typeface="Lato" pitchFamily="34"/>
                  <a:cs typeface="Lato" pitchFamily="34"/>
                </a:endParaRPr>
              </a:p>
              <a:p>
                <a:pPr marL="0" lvl="0" indent="0" algn="just">
                  <a:spcAft>
                    <a:spcPts val="1800"/>
                  </a:spcAft>
                  <a:buNone/>
                </a:pPr>
                <a:r>
                  <a:rPr lang="vi-VN" sz="2200" dirty="0">
                    <a:solidFill>
                      <a:srgbClr val="000000"/>
                    </a:solidFill>
                    <a:latin typeface="Lato" pitchFamily="34"/>
                    <a:ea typeface="Lato" pitchFamily="34"/>
                    <a:cs typeface="Lato" pitchFamily="34"/>
                  </a:rPr>
                  <a:t>  </a:t>
                </a:r>
                <a:endParaRPr lang="vi-VN" sz="2000" i="1" dirty="0">
                  <a:solidFill>
                    <a:srgbClr val="000000"/>
                  </a:solidFill>
                  <a:latin typeface="Lato" pitchFamily="34"/>
                  <a:ea typeface="Lato" pitchFamily="34"/>
                  <a:cs typeface="Lato" pitchFamily="34"/>
                </a:endParaRPr>
              </a:p>
              <a:p>
                <a:pPr lvl="1" algn="just">
                  <a:spcAft>
                    <a:spcPts val="1800"/>
                  </a:spcAft>
                  <a:buSzPct val="100000"/>
                  <a:buFont typeface="Arial" pitchFamily="34"/>
                </a:pPr>
                <a:endParaRPr lang="vi-VN" sz="2200" i="1" dirty="0">
                  <a:solidFill>
                    <a:srgbClr val="000000"/>
                  </a:solidFill>
                  <a:latin typeface="Lato" pitchFamily="34"/>
                  <a:ea typeface="Lato" pitchFamily="34"/>
                  <a:cs typeface="Lato" pitchFamily="34"/>
                </a:endParaRPr>
              </a:p>
              <a:p>
                <a:pPr marL="0" lvl="0" indent="0" algn="just">
                  <a:spcAft>
                    <a:spcPts val="1800"/>
                  </a:spcAft>
                  <a:buNone/>
                </a:pPr>
                <a:endParaRPr lang="vi-VN" sz="2200" i="1" dirty="0">
                  <a:solidFill>
                    <a:srgbClr val="000000"/>
                  </a:solidFill>
                  <a:latin typeface="Lato" pitchFamily="34"/>
                  <a:ea typeface="Lato" pitchFamily="34"/>
                  <a:cs typeface="Lato" pitchFamily="34"/>
                </a:endParaRPr>
              </a:p>
              <a:p>
                <a:pPr marL="0" lvl="0" indent="0" algn="just">
                  <a:spcAft>
                    <a:spcPts val="1800"/>
                  </a:spcAft>
                  <a:buNone/>
                </a:pPr>
                <a:r>
                  <a:rPr lang="vi-VN" sz="2200" i="1" dirty="0">
                    <a:solidFill>
                      <a:srgbClr val="000000"/>
                    </a:solidFill>
                    <a:latin typeface="Lato" pitchFamily="34"/>
                    <a:ea typeface="Lato" pitchFamily="34"/>
                    <a:cs typeface="Lato" pitchFamily="34"/>
                  </a:rPr>
                  <a:t> </a:t>
                </a:r>
              </a:p>
              <a:p>
                <a:pPr marL="0" lvl="0" indent="0" algn="just">
                  <a:spcAft>
                    <a:spcPts val="1800"/>
                  </a:spcAft>
                  <a:buNone/>
                </a:pPr>
                <a:endParaRPr lang="vi-VN" sz="2200" dirty="0">
                  <a:solidFill>
                    <a:srgbClr val="000000"/>
                  </a:solidFill>
                  <a:latin typeface="Lato" pitchFamily="34"/>
                  <a:ea typeface="Lato" pitchFamily="34"/>
                  <a:cs typeface="Lato" pitchFamily="34"/>
                </a:endParaRPr>
              </a:p>
              <a:p>
                <a:pPr lvl="1" algn="just">
                  <a:spcAft>
                    <a:spcPts val="1800"/>
                  </a:spcAft>
                  <a:buSzPct val="100000"/>
                  <a:buFont typeface="Arial" pitchFamily="34"/>
                </a:pPr>
                <a:endParaRPr lang="vi-VN" sz="2000" i="1" dirty="0">
                  <a:solidFill>
                    <a:srgbClr val="000000"/>
                  </a:solidFill>
                  <a:latin typeface="Lato" pitchFamily="34"/>
                  <a:ea typeface="Lato" pitchFamily="34"/>
                  <a:cs typeface="Lato" pitchFamily="34"/>
                </a:endParaRPr>
              </a:p>
              <a:p>
                <a:pPr marL="457200" lvl="1" indent="0" algn="just">
                  <a:spcAft>
                    <a:spcPts val="1800"/>
                  </a:spcAft>
                  <a:buNone/>
                </a:pPr>
                <a:endParaRPr lang="vi-VN" sz="2000" i="1" dirty="0">
                  <a:solidFill>
                    <a:srgbClr val="000000"/>
                  </a:solidFill>
                  <a:latin typeface="Lato" pitchFamily="34"/>
                  <a:ea typeface="Lato" pitchFamily="34"/>
                  <a:cs typeface="Lato" pitchFamily="34"/>
                </a:endParaRPr>
              </a:p>
              <a:p>
                <a:pPr marL="457200" lvl="1" indent="0" algn="just">
                  <a:spcAft>
                    <a:spcPts val="1800"/>
                  </a:spcAft>
                  <a:buNone/>
                </a:pPr>
                <a:endParaRPr lang="vi-VN" sz="2000" i="1" dirty="0">
                  <a:solidFill>
                    <a:srgbClr val="000000"/>
                  </a:solidFill>
                  <a:latin typeface="Lato" pitchFamily="34"/>
                  <a:ea typeface="Lato" pitchFamily="34"/>
                  <a:cs typeface="Lato" pitchFamily="34"/>
                </a:endParaRPr>
              </a:p>
              <a:p>
                <a:pPr marL="457200" lvl="1" indent="0" algn="just">
                  <a:spcAft>
                    <a:spcPts val="1800"/>
                  </a:spcAft>
                  <a:buNone/>
                </a:pPr>
                <a:endParaRPr lang="vi-VN" sz="1800" i="1" dirty="0">
                  <a:solidFill>
                    <a:srgbClr val="000000"/>
                  </a:solidFill>
                  <a:latin typeface="Cambria Math" pitchFamily="18"/>
                  <a:ea typeface="Lato" pitchFamily="34"/>
                  <a:cs typeface="Lato" pitchFamily="34"/>
                </a:endParaRPr>
              </a:p>
            </p:txBody>
          </p:sp>
        </mc:Choice>
        <mc:Fallback xmlns="">
          <p:sp>
            <p:nvSpPr>
              <p:cNvPr id="4" name="Content Placeholder 3">
                <a:extLst>
                  <a:ext uri="{FF2B5EF4-FFF2-40B4-BE49-F238E27FC236}">
                    <a16:creationId xmlns:a16="http://schemas.microsoft.com/office/drawing/2014/main" id="{BEF57CE3-FBE9-FD78-B1A9-BB8495F85C1A}"/>
                  </a:ext>
                </a:extLst>
              </p:cNvPr>
              <p:cNvSpPr txBox="1">
                <a:spLocks noGrp="1" noRot="1" noChangeAspect="1" noMove="1" noResize="1" noEditPoints="1" noAdjustHandles="1" noChangeArrowheads="1" noChangeShapeType="1" noTextEdit="1"/>
              </p:cNvSpPr>
              <p:nvPr>
                <p:ph type="body" sz="quarter" idx="4294967295"/>
              </p:nvPr>
            </p:nvSpPr>
            <p:spPr>
              <a:xfrm>
                <a:off x="172867" y="947153"/>
                <a:ext cx="8328821" cy="5453637"/>
              </a:xfrm>
              <a:prstGeom prst="rect">
                <a:avLst/>
              </a:prstGeom>
              <a:blipFill>
                <a:blip r:embed="rId2"/>
                <a:stretch>
                  <a:fillRect l="-951" t="-1229" r="-878"/>
                </a:stretch>
              </a:blipFill>
              <a:ln>
                <a:noFill/>
              </a:ln>
            </p:spPr>
            <p:txBody>
              <a:bodyPr/>
              <a:lstStyle/>
              <a:p>
                <a:r>
                  <a:rPr lang="en-US">
                    <a:noFill/>
                  </a:rPr>
                  <a:t> </a:t>
                </a:r>
              </a:p>
            </p:txBody>
          </p:sp>
        </mc:Fallback>
      </mc:AlternateContent>
      <p:pic>
        <p:nvPicPr>
          <p:cNvPr id="5" name="Picture 6">
            <a:extLst>
              <a:ext uri="{FF2B5EF4-FFF2-40B4-BE49-F238E27FC236}">
                <a16:creationId xmlns:a16="http://schemas.microsoft.com/office/drawing/2014/main" id="{C53428B3-35B2-03E3-8B5D-CBFDA4B73C69}"/>
              </a:ext>
            </a:extLst>
          </p:cNvPr>
          <p:cNvPicPr>
            <a:picLocks noChangeAspect="1"/>
          </p:cNvPicPr>
          <p:nvPr/>
        </p:nvPicPr>
        <p:blipFill>
          <a:blip r:embed="rId3"/>
          <a:stretch>
            <a:fillRect/>
          </a:stretch>
        </p:blipFill>
        <p:spPr>
          <a:xfrm>
            <a:off x="3493922" y="3673976"/>
            <a:ext cx="2156155" cy="757095"/>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name="Slide87">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8FEB30-76B4-9A86-C297-CAA261FE6601}"/>
              </a:ext>
            </a:extLst>
          </p:cNvPr>
          <p:cNvSpPr txBox="1">
            <a:spLocks noGrp="1"/>
          </p:cNvSpPr>
          <p:nvPr>
            <p:ph type="sldNum" sz="quarter" idx="8"/>
          </p:nvPr>
        </p:nvSpPr>
        <p:spPr>
          <a:xfrm>
            <a:off x="6896880" y="6492870"/>
            <a:ext cx="2057400" cy="365129"/>
          </a:xfrm>
        </p:spPr>
        <p:txBody>
          <a:bodyPr/>
          <a:lstStyle/>
          <a:p>
            <a:pPr lvl="0"/>
            <a:fld id="{31819A2A-1DB4-4677-95A4-1DC61E2E5838}" type="slidenum">
              <a:rPr/>
              <a:t>23</a:t>
            </a:fld>
            <a:endParaRPr lang="en-US" sz="2200"/>
          </a:p>
        </p:txBody>
      </p:sp>
      <p:sp>
        <p:nvSpPr>
          <p:cNvPr id="3" name="Title 2">
            <a:extLst>
              <a:ext uri="{FF2B5EF4-FFF2-40B4-BE49-F238E27FC236}">
                <a16:creationId xmlns:a16="http://schemas.microsoft.com/office/drawing/2014/main" id="{0A058C82-B44E-DA6A-5329-2A68935C17A2}"/>
              </a:ext>
            </a:extLst>
          </p:cNvPr>
          <p:cNvSpPr txBox="1">
            <a:spLocks noGrp="1"/>
          </p:cNvSpPr>
          <p:nvPr>
            <p:ph type="title"/>
          </p:nvPr>
        </p:nvSpPr>
        <p:spPr>
          <a:xfrm>
            <a:off x="104040" y="111264"/>
            <a:ext cx="8673842" cy="451741"/>
          </a:xfrm>
        </p:spPr>
        <p:txBody>
          <a:bodyPr/>
          <a:lstStyle/>
          <a:p>
            <a:pPr lvl="0"/>
            <a:r>
              <a:rPr lang="vi-VN"/>
              <a:t>3.1.</a:t>
            </a:r>
            <a:r>
              <a:rPr lang="en-US"/>
              <a:t>3.</a:t>
            </a:r>
            <a:r>
              <a:rPr lang="vi-VN"/>
              <a:t> Logistic Regression</a:t>
            </a:r>
            <a:endParaRPr lang="en-US"/>
          </a:p>
        </p:txBody>
      </p:sp>
      <p:sp>
        <p:nvSpPr>
          <p:cNvPr id="4" name="Content Placeholder 3">
            <a:extLst>
              <a:ext uri="{FF2B5EF4-FFF2-40B4-BE49-F238E27FC236}">
                <a16:creationId xmlns:a16="http://schemas.microsoft.com/office/drawing/2014/main" id="{EFD986CE-5F95-4443-D8C9-37B5B87BEA87}"/>
              </a:ext>
            </a:extLst>
          </p:cNvPr>
          <p:cNvSpPr txBox="1">
            <a:spLocks noGrp="1"/>
          </p:cNvSpPr>
          <p:nvPr>
            <p:ph type="body" sz="quarter" idx="4294967295"/>
          </p:nvPr>
        </p:nvSpPr>
        <p:spPr>
          <a:xfrm>
            <a:off x="185915" y="878336"/>
            <a:ext cx="8505803" cy="5453637"/>
          </a:xfrm>
          <a:prstGeom prst="rect">
            <a:avLst/>
          </a:prstGeom>
          <a:noFill/>
          <a:ln>
            <a:noFill/>
          </a:ln>
        </p:spPr>
        <p:txBody>
          <a:bodyPr vert="horz" wrap="square" lIns="91440" tIns="45720" rIns="91440" bIns="45720" anchor="t" anchorCtr="0" compatLnSpc="1">
            <a:noAutofit/>
          </a:bodyPr>
          <a:lstStyle/>
          <a:p>
            <a:pPr marL="457200" lvl="1" indent="0" algn="just">
              <a:spcAft>
                <a:spcPts val="600"/>
              </a:spcAft>
              <a:buNone/>
            </a:pPr>
            <a:endParaRPr lang="vi-VN" sz="1800">
              <a:solidFill>
                <a:srgbClr val="000000"/>
              </a:solidFill>
              <a:latin typeface="Lato" pitchFamily="34"/>
              <a:ea typeface="Lato" pitchFamily="34"/>
              <a:cs typeface="Lato" pitchFamily="34"/>
            </a:endParaRPr>
          </a:p>
          <a:p>
            <a:pPr marL="0" lvl="0" indent="0" algn="just">
              <a:spcAft>
                <a:spcPts val="600"/>
              </a:spcAft>
              <a:buNone/>
            </a:pPr>
            <a:endParaRPr lang="vi-VN" sz="2200">
              <a:solidFill>
                <a:srgbClr val="000000"/>
              </a:solidFill>
              <a:latin typeface="Lato" pitchFamily="34"/>
              <a:ea typeface="Lato" pitchFamily="34"/>
              <a:cs typeface="Lato" pitchFamily="34"/>
            </a:endParaRPr>
          </a:p>
          <a:p>
            <a:pPr marL="0" lvl="0" indent="0" algn="just">
              <a:spcAft>
                <a:spcPts val="600"/>
              </a:spcAft>
              <a:buNone/>
            </a:pPr>
            <a:r>
              <a:rPr lang="vi-VN" sz="2200">
                <a:solidFill>
                  <a:srgbClr val="000000"/>
                </a:solidFill>
                <a:latin typeface="Lato" pitchFamily="34"/>
                <a:ea typeface="Lato" pitchFamily="34"/>
                <a:cs typeface="Lato" pitchFamily="34"/>
              </a:rPr>
              <a:t>  </a:t>
            </a:r>
            <a:endParaRPr lang="vi-VN" sz="2000" i="1">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200" i="1">
              <a:solidFill>
                <a:srgbClr val="000000"/>
              </a:solidFill>
              <a:latin typeface="Lato" pitchFamily="34"/>
              <a:ea typeface="Lato" pitchFamily="34"/>
              <a:cs typeface="Lato" pitchFamily="34"/>
            </a:endParaRPr>
          </a:p>
          <a:p>
            <a:pPr marL="0" lvl="0" indent="0" algn="just">
              <a:spcAft>
                <a:spcPts val="600"/>
              </a:spcAft>
              <a:buNone/>
            </a:pPr>
            <a:endParaRPr lang="vi-VN" sz="2200" i="1">
              <a:solidFill>
                <a:srgbClr val="000000"/>
              </a:solidFill>
              <a:latin typeface="Lato" pitchFamily="34"/>
              <a:ea typeface="Lato" pitchFamily="34"/>
              <a:cs typeface="Lato" pitchFamily="34"/>
            </a:endParaRPr>
          </a:p>
          <a:p>
            <a:pPr marL="0" lvl="0" indent="0" algn="just">
              <a:spcAft>
                <a:spcPts val="600"/>
              </a:spcAft>
              <a:buNone/>
            </a:pPr>
            <a:r>
              <a:rPr lang="vi-VN" sz="2200" i="1">
                <a:solidFill>
                  <a:srgbClr val="000000"/>
                </a:solidFill>
                <a:latin typeface="Lato" pitchFamily="34"/>
                <a:ea typeface="Lato" pitchFamily="34"/>
                <a:cs typeface="Lato" pitchFamily="34"/>
              </a:rPr>
              <a:t> </a:t>
            </a:r>
          </a:p>
          <a:p>
            <a:pPr marL="0" lvl="0" indent="0" algn="just">
              <a:spcAft>
                <a:spcPts val="600"/>
              </a:spcAft>
              <a:buNone/>
            </a:pPr>
            <a:endParaRPr lang="vi-VN" sz="2200">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1800" i="1">
              <a:solidFill>
                <a:srgbClr val="000000"/>
              </a:solidFill>
              <a:latin typeface="Cambria Math" pitchFamily="18"/>
              <a:ea typeface="Lato" pitchFamily="34"/>
              <a:cs typeface="Lato" pitchFamily="34"/>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0A9D91-397E-6DBA-9439-E1B6710280CC}"/>
                  </a:ext>
                </a:extLst>
              </p:cNvPr>
              <p:cNvSpPr txBox="1"/>
              <p:nvPr/>
            </p:nvSpPr>
            <p:spPr>
              <a:xfrm>
                <a:off x="185915" y="803154"/>
                <a:ext cx="8210836" cy="5170648"/>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vi-VN" sz="2200" b="1" i="0" u="none" strike="noStrike" kern="1200" cap="none" spc="0" baseline="0">
                    <a:solidFill>
                      <a:srgbClr val="203864"/>
                    </a:solidFill>
                    <a:uFillTx/>
                    <a:latin typeface="Lato" pitchFamily="34"/>
                    <a:ea typeface="Lato" pitchFamily="34"/>
                    <a:cs typeface="Lato" pitchFamily="34"/>
                  </a:rPr>
                  <a:t>Logistic function: </a:t>
                </a:r>
                <a:r>
                  <a:rPr lang="vi-VN" sz="2200" b="0" i="0" u="none" strike="noStrike" kern="1200" cap="none" spc="0" baseline="0">
                    <a:solidFill>
                      <a:srgbClr val="203864"/>
                    </a:solidFill>
                    <a:uFillTx/>
                    <a:latin typeface="Lato" pitchFamily="34"/>
                    <a:ea typeface="Lato" pitchFamily="34"/>
                    <a:cs typeface="Lato" pitchFamily="34"/>
                  </a:rPr>
                  <a:t>Hàm </a:t>
                </a:r>
                <a14:m>
                  <m:oMath xmlns:m="http://schemas.openxmlformats.org/officeDocument/2006/math">
                    <m:r>
                      <a:rPr lang="en-US" b="1" i="1">
                        <a:latin typeface="Cambria Math" panose="02040503050406030204" pitchFamily="18" charset="0"/>
                      </a:rPr>
                      <m:t>𝜽</m:t>
                    </m:r>
                    <m:r>
                      <a:rPr lang="en-US" b="0" i="0">
                        <a:latin typeface="Cambria Math" panose="02040503050406030204" pitchFamily="18" charset="0"/>
                      </a:rPr>
                      <m:t>(</m:t>
                    </m:r>
                    <m:r>
                      <m:rPr>
                        <m:sty m:val="p"/>
                      </m:rPr>
                      <a:rPr lang="en-US" b="0" i="0">
                        <a:latin typeface="Cambria Math" panose="02040503050406030204" pitchFamily="18" charset="0"/>
                      </a:rPr>
                      <m:t>x</m:t>
                    </m:r>
                    <m:r>
                      <a:rPr lang="en-US" b="0" i="0">
                        <a:latin typeface="Cambria Math" panose="02040503050406030204" pitchFamily="18" charset="0"/>
                      </a:rPr>
                      <m:t>)</m:t>
                    </m:r>
                  </m:oMath>
                </a14:m>
                <a:r>
                  <a:rPr lang="vi-VN" sz="2200" b="0" i="0" u="none" strike="noStrike" kern="1200" cap="none" spc="0" baseline="0">
                    <a:solidFill>
                      <a:srgbClr val="203864"/>
                    </a:solidFill>
                    <a:uFillTx/>
                    <a:latin typeface="Lato" pitchFamily="34"/>
                    <a:ea typeface="Lato" pitchFamily="34"/>
                    <a:cs typeface="Lato" pitchFamily="34"/>
                  </a:rPr>
                  <a:t> cần thỏa mãn một số tính chất </a:t>
                </a:r>
              </a:p>
              <a:p>
                <a:pPr marL="800100" marR="0" lvl="1" indent="-342900" algn="just" defTabSz="457200" rtl="0" fontAlgn="auto" hangingPunct="1">
                  <a:lnSpc>
                    <a:spcPct val="15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vi-VN" sz="2000" b="1" i="0" u="none" strike="noStrike" kern="1200" cap="none" spc="0" baseline="0">
                    <a:solidFill>
                      <a:srgbClr val="C00000"/>
                    </a:solidFill>
                    <a:uFillTx/>
                    <a:latin typeface="Lato" pitchFamily="34"/>
                    <a:ea typeface="Lato" pitchFamily="34"/>
                    <a:cs typeface="Lato" pitchFamily="34"/>
                  </a:rPr>
                  <a:t>Liên tục và bị chặn</a:t>
                </a:r>
                <a:r>
                  <a:rPr lang="vi-VN" sz="2000" b="1" i="0" u="none" strike="noStrike" kern="1200" cap="none" spc="0" baseline="0">
                    <a:solidFill>
                      <a:srgbClr val="000000"/>
                    </a:solidFill>
                    <a:uFillTx/>
                    <a:latin typeface="Lato" pitchFamily="34"/>
                    <a:ea typeface="Lato" pitchFamily="34"/>
                    <a:cs typeface="Lato" pitchFamily="34"/>
                  </a:rPr>
                  <a:t> </a:t>
                </a:r>
                <a:r>
                  <a:rPr lang="vi-VN" sz="2000" b="0" i="0" u="none" strike="noStrike" kern="1200" cap="none" spc="0" baseline="0">
                    <a:solidFill>
                      <a:srgbClr val="000000"/>
                    </a:solidFill>
                    <a:uFillTx/>
                    <a:latin typeface="Lato" pitchFamily="34"/>
                    <a:ea typeface="Lato" pitchFamily="34"/>
                    <a:cs typeface="Lato" pitchFamily="34"/>
                  </a:rPr>
                  <a:t>trong khoảng [0, 1] </a:t>
                </a:r>
              </a:p>
              <a:p>
                <a:pPr marL="457200" marR="0" lvl="1" indent="0" algn="just" defTabSz="457200" rtl="0" fontAlgn="auto" hangingPunct="1">
                  <a:lnSpc>
                    <a:spcPct val="150000"/>
                  </a:lnSpc>
                  <a:spcBef>
                    <a:spcPts val="0"/>
                  </a:spcBef>
                  <a:spcAft>
                    <a:spcPts val="600"/>
                  </a:spcAft>
                  <a:buNone/>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a:ea typeface="Lato"/>
                    <a:cs typeface="Lato"/>
                  </a:rPr>
                  <a:t>	→ </a:t>
                </a:r>
                <a:r>
                  <a:rPr lang="vi-VN" sz="2000" b="0" i="0" u="none" strike="noStrike" kern="1200" cap="none" spc="0" baseline="0">
                    <a:solidFill>
                      <a:srgbClr val="000000"/>
                    </a:solidFill>
                    <a:uFillTx/>
                    <a:latin typeface="Lato" pitchFamily="34"/>
                    <a:ea typeface="Lato" pitchFamily="34"/>
                    <a:cs typeface="Lato" pitchFamily="34"/>
                  </a:rPr>
                  <a:t>đảm bảo đầu ra biểu diễn dưới dạng xác suất</a:t>
                </a:r>
              </a:p>
              <a:p>
                <a:pPr marL="800100" marR="0" lvl="1" indent="-342900" algn="just" defTabSz="457200" rtl="0" fontAlgn="auto" hangingPunct="1">
                  <a:lnSpc>
                    <a:spcPct val="15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vi-VN" sz="2000" b="1" i="0" u="none" strike="noStrike" kern="1200" cap="none" spc="0" baseline="0">
                    <a:solidFill>
                      <a:srgbClr val="C00000"/>
                    </a:solidFill>
                    <a:uFillTx/>
                    <a:latin typeface="Lato" pitchFamily="34"/>
                    <a:ea typeface="Lato" pitchFamily="34"/>
                    <a:cs typeface="Lato" pitchFamily="34"/>
                  </a:rPr>
                  <a:t>Tính chất phân tách xác suất: </a:t>
                </a:r>
                <a:r>
                  <a:rPr lang="vi-VN" sz="2000" b="0" i="0" u="none" strike="noStrike" kern="1200" cap="none" spc="0" baseline="0">
                    <a:solidFill>
                      <a:srgbClr val="000000"/>
                    </a:solidFill>
                    <a:uFillTx/>
                    <a:latin typeface="Lato" pitchFamily="34"/>
                    <a:ea typeface="Lato" pitchFamily="34"/>
                    <a:cs typeface="Lato" pitchFamily="34"/>
                  </a:rPr>
                  <a:t>Nếu coi điểm có tung độ </a:t>
                </a:r>
                <a14:m>
                  <m:oMath xmlns:m="http://schemas.openxmlformats.org/officeDocument/2006/math">
                    <m:r>
                      <a:rPr lang="en-US" i="1">
                        <a:latin typeface="Cambria Math" panose="02040503050406030204" pitchFamily="18" charset="0"/>
                      </a:rPr>
                      <m:t>𝜃</m:t>
                    </m:r>
                  </m:oMath>
                </a14:m>
                <a:r>
                  <a:rPr lang="vi-VN" sz="2000" b="0" i="0" u="none" strike="noStrike" kern="1200" cap="none" spc="0" baseline="0">
                    <a:solidFill>
                      <a:srgbClr val="000000"/>
                    </a:solidFill>
                    <a:uFillTx/>
                    <a:latin typeface="Lato" pitchFamily="34"/>
                    <a:ea typeface="Lato" pitchFamily="34"/>
                    <a:cs typeface="Lato" pitchFamily="34"/>
                  </a:rPr>
                  <a:t>(z) = 0.5 là ngưỡng phân chia thì</a:t>
                </a:r>
              </a:p>
              <a:p>
                <a:pPr marL="1257300" marR="0" lvl="2" indent="-342900" algn="just" defTabSz="457200" rtl="0" fontAlgn="auto" hangingPunct="1">
                  <a:lnSpc>
                    <a:spcPct val="15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pitchFamily="34"/>
                    <a:ea typeface="Lato" pitchFamily="34"/>
                    <a:cs typeface="Lato" pitchFamily="34"/>
                  </a:rPr>
                  <a:t>Với các điểm z &lt;&lt; 0, giá trị </a:t>
                </a:r>
                <a14:m>
                  <m:oMath xmlns:m="http://schemas.openxmlformats.org/officeDocument/2006/math">
                    <m:r>
                      <a:rPr lang="en-US" i="1">
                        <a:latin typeface="Cambria Math" panose="02040503050406030204" pitchFamily="18" charset="0"/>
                      </a:rPr>
                      <m:t>𝜃</m:t>
                    </m:r>
                  </m:oMath>
                </a14:m>
                <a:r>
                  <a:rPr lang="vi-VN" sz="2000" b="0" i="0" u="none" strike="noStrike" kern="1200" cap="none" spc="0" baseline="0">
                    <a:solidFill>
                      <a:srgbClr val="000000"/>
                    </a:solidFill>
                    <a:uFillTx/>
                    <a:latin typeface="Lato" pitchFamily="34"/>
                    <a:ea typeface="Lato" pitchFamily="34"/>
                    <a:cs typeface="Lato" pitchFamily="34"/>
                  </a:rPr>
                  <a:t>(z) </a:t>
                </a:r>
                <a:r>
                  <a:rPr lang="vi-VN" sz="2000" b="0" i="0" u="none" strike="noStrike" kern="1200" cap="none" spc="0" baseline="0">
                    <a:solidFill>
                      <a:srgbClr val="000000"/>
                    </a:solidFill>
                    <a:uFillTx/>
                    <a:latin typeface="Lato"/>
                    <a:ea typeface="Lato"/>
                    <a:cs typeface="Lato"/>
                  </a:rPr>
                  <a:t>→</a:t>
                </a:r>
                <a:r>
                  <a:rPr lang="vi-VN" sz="2000" b="0" i="0" u="none" strike="noStrike" kern="1200" cap="none" spc="0" baseline="0">
                    <a:solidFill>
                      <a:srgbClr val="000000"/>
                    </a:solidFill>
                    <a:uFillTx/>
                    <a:latin typeface="Lato" pitchFamily="34"/>
                    <a:ea typeface="Lato" pitchFamily="34"/>
                    <a:cs typeface="Lato" pitchFamily="34"/>
                  </a:rPr>
                  <a:t> 0</a:t>
                </a:r>
              </a:p>
              <a:p>
                <a:pPr marL="1257300" marR="0" lvl="2" indent="-342900" algn="just" defTabSz="457200" rtl="0" fontAlgn="auto" hangingPunct="1">
                  <a:lnSpc>
                    <a:spcPct val="15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pitchFamily="34"/>
                    <a:ea typeface="Lato" pitchFamily="34"/>
                    <a:cs typeface="Lato" pitchFamily="34"/>
                  </a:rPr>
                  <a:t>Với các điểm z &gt;&gt; 0, giá trị </a:t>
                </a:r>
                <a14:m>
                  <m:oMath xmlns:m="http://schemas.openxmlformats.org/officeDocument/2006/math">
                    <m:r>
                      <a:rPr lang="en-US" i="1">
                        <a:latin typeface="Cambria Math" panose="02040503050406030204" pitchFamily="18" charset="0"/>
                      </a:rPr>
                      <m:t>𝜃</m:t>
                    </m:r>
                  </m:oMath>
                </a14:m>
                <a:r>
                  <a:rPr lang="vi-VN" sz="2000" b="0" i="0" u="none" strike="noStrike" kern="1200" cap="none" spc="0" baseline="0">
                    <a:solidFill>
                      <a:srgbClr val="000000"/>
                    </a:solidFill>
                    <a:uFillTx/>
                    <a:latin typeface="Lato" pitchFamily="34"/>
                    <a:ea typeface="Lato" pitchFamily="34"/>
                    <a:cs typeface="Lato" pitchFamily="34"/>
                  </a:rPr>
                  <a:t>(z) </a:t>
                </a:r>
                <a:r>
                  <a:rPr lang="vi-VN" sz="2000" b="0" i="0" u="none" strike="noStrike" kern="1200" cap="none" spc="0" baseline="0">
                    <a:solidFill>
                      <a:srgbClr val="000000"/>
                    </a:solidFill>
                    <a:uFillTx/>
                    <a:latin typeface="Lato"/>
                    <a:ea typeface="Lato"/>
                    <a:cs typeface="Lato"/>
                  </a:rPr>
                  <a:t>→ </a:t>
                </a:r>
                <a:r>
                  <a:rPr lang="vi-VN" sz="2000" b="0" i="0" u="none" strike="noStrike" kern="1200" cap="none" spc="0" baseline="0">
                    <a:solidFill>
                      <a:srgbClr val="000000"/>
                    </a:solidFill>
                    <a:uFillTx/>
                    <a:latin typeface="Lato" pitchFamily="34"/>
                    <a:ea typeface="Lato" pitchFamily="34"/>
                    <a:cs typeface="Lato" pitchFamily="34"/>
                  </a:rPr>
                  <a:t>1</a:t>
                </a:r>
              </a:p>
              <a:p>
                <a:pPr marL="800100" marR="0" lvl="1" indent="-342900" algn="just" defTabSz="457200" rtl="0" fontAlgn="auto" hangingPunct="1">
                  <a:lnSpc>
                    <a:spcPct val="15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vi-VN" sz="2000" b="1" i="0" u="none" strike="noStrike" kern="1200" cap="none" spc="0" baseline="0">
                    <a:solidFill>
                      <a:srgbClr val="C00000"/>
                    </a:solidFill>
                    <a:uFillTx/>
                    <a:latin typeface="Lato" pitchFamily="34"/>
                    <a:ea typeface="Lato" pitchFamily="34"/>
                    <a:cs typeface="Lato" pitchFamily="34"/>
                  </a:rPr>
                  <a:t>Tính mượt: </a:t>
                </a:r>
                <a:r>
                  <a:rPr lang="vi-VN" sz="2000" b="0" i="0" u="none" strike="noStrike" kern="1200" cap="none" spc="0" baseline="0">
                    <a:solidFill>
                      <a:srgbClr val="000000"/>
                    </a:solidFill>
                    <a:uFillTx/>
                    <a:latin typeface="Lato" pitchFamily="34"/>
                    <a:ea typeface="Lato" pitchFamily="34"/>
                    <a:cs typeface="Lato" pitchFamily="34"/>
                  </a:rPr>
                  <a:t>Hàm phải trơn </a:t>
                </a:r>
                <a:r>
                  <a:rPr lang="vi-VN" sz="2000" b="1" i="0" u="none" strike="noStrike" kern="1200" cap="none" spc="0" baseline="0">
                    <a:solidFill>
                      <a:srgbClr val="000000"/>
                    </a:solidFill>
                    <a:uFillTx/>
                    <a:latin typeface="Lato" pitchFamily="34"/>
                    <a:ea typeface="Lato" pitchFamily="34"/>
                    <a:cs typeface="Lato" pitchFamily="34"/>
                  </a:rPr>
                  <a:t>(smooth)</a:t>
                </a:r>
                <a:r>
                  <a:rPr lang="vi-VN" sz="2000" b="0" i="0" u="none" strike="noStrike" kern="1200" cap="none" spc="0" baseline="0">
                    <a:solidFill>
                      <a:srgbClr val="000000"/>
                    </a:solidFill>
                    <a:uFillTx/>
                    <a:latin typeface="Lato" pitchFamily="34"/>
                    <a:ea typeface="Lato" pitchFamily="34"/>
                    <a:cs typeface="Lato" pitchFamily="34"/>
                  </a:rPr>
                  <a:t> và có đạo hàm ở mọi điểm</a:t>
                </a:r>
              </a:p>
              <a:p>
                <a:pPr marL="457200" marR="0" lvl="1" indent="0" algn="just" defTabSz="457200" rtl="0" fontAlgn="auto" hangingPunct="1">
                  <a:lnSpc>
                    <a:spcPct val="150000"/>
                  </a:lnSpc>
                  <a:spcBef>
                    <a:spcPts val="0"/>
                  </a:spcBef>
                  <a:spcAft>
                    <a:spcPts val="600"/>
                  </a:spcAft>
                  <a:buNone/>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a:ea typeface="Lato"/>
                    <a:cs typeface="Lato"/>
                  </a:rPr>
                  <a:t>	→</a:t>
                </a:r>
                <a:r>
                  <a:rPr lang="vi-VN" sz="2000" b="0" i="0" u="none" strike="noStrike" kern="1200" cap="none" spc="0" baseline="0">
                    <a:solidFill>
                      <a:srgbClr val="000000"/>
                    </a:solidFill>
                    <a:uFillTx/>
                    <a:latin typeface="Lato" pitchFamily="34"/>
                    <a:ea typeface="Lato" pitchFamily="34"/>
                    <a:cs typeface="Lato" pitchFamily="34"/>
                  </a:rPr>
                  <a:t> Giúp quá trình tối ưu hóa hiệu quả hơn</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200" b="1" i="0" u="none" strike="noStrike" kern="1200" cap="none" spc="0" baseline="0">
                  <a:solidFill>
                    <a:srgbClr val="203864"/>
                  </a:solidFill>
                  <a:uFillTx/>
                  <a:latin typeface="Lato" pitchFamily="34"/>
                  <a:ea typeface="Lato" pitchFamily="34"/>
                  <a:cs typeface="Lato" pitchFamily="34"/>
                </a:endParaRPr>
              </a:p>
            </p:txBody>
          </p:sp>
        </mc:Choice>
        <mc:Fallback xmlns="">
          <p:sp>
            <p:nvSpPr>
              <p:cNvPr id="5" name="TextBox 4">
                <a:extLst>
                  <a:ext uri="{FF2B5EF4-FFF2-40B4-BE49-F238E27FC236}">
                    <a16:creationId xmlns:a16="http://schemas.microsoft.com/office/drawing/2014/main" id="{900A9D91-397E-6DBA-9439-E1B6710280CC}"/>
                  </a:ext>
                </a:extLst>
              </p:cNvPr>
              <p:cNvSpPr txBox="1">
                <a:spLocks noRot="1" noChangeAspect="1" noMove="1" noResize="1" noEditPoints="1" noAdjustHandles="1" noChangeArrowheads="1" noChangeShapeType="1" noTextEdit="1"/>
              </p:cNvSpPr>
              <p:nvPr/>
            </p:nvSpPr>
            <p:spPr>
              <a:xfrm>
                <a:off x="185915" y="803154"/>
                <a:ext cx="8210836" cy="5170648"/>
              </a:xfrm>
              <a:prstGeom prst="rect">
                <a:avLst/>
              </a:prstGeom>
              <a:blipFill>
                <a:blip r:embed="rId2"/>
                <a:stretch>
                  <a:fillRect l="-965" r="-817"/>
                </a:stretch>
              </a:blipFill>
              <a:ln cap="flat">
                <a:noFill/>
              </a:ln>
            </p:spPr>
            <p:txBody>
              <a:bodyPr/>
              <a:lstStyle/>
              <a:p>
                <a:r>
                  <a:rPr 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4ECD0-1456-02D1-6E4C-E8E09015CEC0}"/>
              </a:ext>
            </a:extLst>
          </p:cNvPr>
          <p:cNvSpPr txBox="1">
            <a:spLocks noGrp="1"/>
          </p:cNvSpPr>
          <p:nvPr>
            <p:ph type="sldNum" sz="quarter" idx="8"/>
          </p:nvPr>
        </p:nvSpPr>
        <p:spPr>
          <a:xfrm>
            <a:off x="6856623" y="6464739"/>
            <a:ext cx="2057400" cy="365129"/>
          </a:xfrm>
        </p:spPr>
        <p:txBody>
          <a:bodyPr/>
          <a:lstStyle/>
          <a:p>
            <a:pPr lvl="0"/>
            <a:fld id="{0996FE71-2BF4-4F52-869E-9FDFFC4BAA7A}" type="slidenum">
              <a:rPr/>
              <a:t>24</a:t>
            </a:fld>
            <a:endParaRPr lang="en-US" sz="2200"/>
          </a:p>
        </p:txBody>
      </p:sp>
      <p:sp>
        <p:nvSpPr>
          <p:cNvPr id="3" name="Title 2">
            <a:extLst>
              <a:ext uri="{FF2B5EF4-FFF2-40B4-BE49-F238E27FC236}">
                <a16:creationId xmlns:a16="http://schemas.microsoft.com/office/drawing/2014/main" id="{C2211AFE-31E5-8067-A82C-8C3E90E7023B}"/>
              </a:ext>
            </a:extLst>
          </p:cNvPr>
          <p:cNvSpPr txBox="1">
            <a:spLocks noGrp="1"/>
          </p:cNvSpPr>
          <p:nvPr>
            <p:ph type="title"/>
          </p:nvPr>
        </p:nvSpPr>
        <p:spPr>
          <a:xfrm>
            <a:off x="104040" y="111264"/>
            <a:ext cx="8673842" cy="451741"/>
          </a:xfrm>
        </p:spPr>
        <p:txBody>
          <a:bodyPr/>
          <a:lstStyle/>
          <a:p>
            <a:pPr lvl="0"/>
            <a:r>
              <a:rPr lang="vi-VN"/>
              <a:t>3.1.</a:t>
            </a:r>
            <a:r>
              <a:rPr lang="en-US"/>
              <a:t>3.</a:t>
            </a:r>
            <a:r>
              <a:rPr lang="vi-VN"/>
              <a:t> Logistic Regression</a:t>
            </a:r>
            <a:endParaRPr lang="en-US"/>
          </a:p>
        </p:txBody>
      </p:sp>
      <p:sp>
        <p:nvSpPr>
          <p:cNvPr id="4" name="Content Placeholder 3">
            <a:extLst>
              <a:ext uri="{FF2B5EF4-FFF2-40B4-BE49-F238E27FC236}">
                <a16:creationId xmlns:a16="http://schemas.microsoft.com/office/drawing/2014/main" id="{46834E79-7266-6305-8B20-E02BCEF16FBC}"/>
              </a:ext>
            </a:extLst>
          </p:cNvPr>
          <p:cNvSpPr txBox="1">
            <a:spLocks noGrp="1"/>
          </p:cNvSpPr>
          <p:nvPr>
            <p:ph type="body" sz="quarter" idx="4294967295"/>
          </p:nvPr>
        </p:nvSpPr>
        <p:spPr>
          <a:xfrm>
            <a:off x="185915" y="878336"/>
            <a:ext cx="8505803" cy="5453637"/>
          </a:xfrm>
          <a:prstGeom prst="rect">
            <a:avLst/>
          </a:prstGeom>
          <a:noFill/>
          <a:ln>
            <a:noFill/>
          </a:ln>
        </p:spPr>
        <p:txBody>
          <a:bodyPr vert="horz" wrap="square" lIns="91440" tIns="45720" rIns="91440" bIns="45720" anchor="t" anchorCtr="0" compatLnSpc="1">
            <a:noAutofit/>
          </a:bodyPr>
          <a:lstStyle/>
          <a:p>
            <a:pPr marL="457200" lvl="1" indent="0" algn="just">
              <a:spcAft>
                <a:spcPts val="600"/>
              </a:spcAft>
              <a:buNone/>
            </a:pPr>
            <a:endParaRPr lang="vi-VN" sz="1800">
              <a:solidFill>
                <a:srgbClr val="000000"/>
              </a:solidFill>
              <a:latin typeface="Lato" pitchFamily="34"/>
              <a:ea typeface="Lato" pitchFamily="34"/>
              <a:cs typeface="Lato" pitchFamily="34"/>
            </a:endParaRPr>
          </a:p>
          <a:p>
            <a:pPr marL="0" lvl="0" indent="0" algn="just">
              <a:spcAft>
                <a:spcPts val="600"/>
              </a:spcAft>
              <a:buNone/>
            </a:pPr>
            <a:endParaRPr lang="vi-VN" sz="2200">
              <a:solidFill>
                <a:srgbClr val="000000"/>
              </a:solidFill>
              <a:latin typeface="Lato" pitchFamily="34"/>
              <a:ea typeface="Lato" pitchFamily="34"/>
              <a:cs typeface="Lato" pitchFamily="34"/>
            </a:endParaRPr>
          </a:p>
          <a:p>
            <a:pPr marL="0" lvl="0" indent="0" algn="just">
              <a:spcAft>
                <a:spcPts val="600"/>
              </a:spcAft>
              <a:buNone/>
            </a:pPr>
            <a:r>
              <a:rPr lang="vi-VN" sz="2200">
                <a:solidFill>
                  <a:srgbClr val="000000"/>
                </a:solidFill>
                <a:latin typeface="Lato" pitchFamily="34"/>
                <a:ea typeface="Lato" pitchFamily="34"/>
                <a:cs typeface="Lato" pitchFamily="34"/>
              </a:rPr>
              <a:t>  </a:t>
            </a:r>
            <a:endParaRPr lang="vi-VN" sz="2000" i="1">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200" i="1">
              <a:solidFill>
                <a:srgbClr val="000000"/>
              </a:solidFill>
              <a:latin typeface="Lato" pitchFamily="34"/>
              <a:ea typeface="Lato" pitchFamily="34"/>
              <a:cs typeface="Lato" pitchFamily="34"/>
            </a:endParaRPr>
          </a:p>
          <a:p>
            <a:pPr marL="0" lvl="0" indent="0" algn="just">
              <a:spcAft>
                <a:spcPts val="600"/>
              </a:spcAft>
              <a:buNone/>
            </a:pPr>
            <a:endParaRPr lang="vi-VN" sz="2200" i="1">
              <a:solidFill>
                <a:srgbClr val="000000"/>
              </a:solidFill>
              <a:latin typeface="Lato" pitchFamily="34"/>
              <a:ea typeface="Lato" pitchFamily="34"/>
              <a:cs typeface="Lato" pitchFamily="34"/>
            </a:endParaRPr>
          </a:p>
          <a:p>
            <a:pPr marL="0" lvl="0" indent="0" algn="just">
              <a:spcAft>
                <a:spcPts val="600"/>
              </a:spcAft>
              <a:buNone/>
            </a:pPr>
            <a:r>
              <a:rPr lang="vi-VN" sz="2200" i="1">
                <a:solidFill>
                  <a:srgbClr val="000000"/>
                </a:solidFill>
                <a:latin typeface="Lato" pitchFamily="34"/>
                <a:ea typeface="Lato" pitchFamily="34"/>
                <a:cs typeface="Lato" pitchFamily="34"/>
              </a:rPr>
              <a:t> </a:t>
            </a:r>
          </a:p>
          <a:p>
            <a:pPr marL="0" lvl="0" indent="0" algn="just">
              <a:spcAft>
                <a:spcPts val="600"/>
              </a:spcAft>
              <a:buNone/>
            </a:pPr>
            <a:endParaRPr lang="vi-VN" sz="2200">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1800" i="1">
              <a:solidFill>
                <a:srgbClr val="000000"/>
              </a:solidFill>
              <a:latin typeface="Cambria Math" pitchFamily="18"/>
              <a:ea typeface="Lato" pitchFamily="34"/>
              <a:cs typeface="Lato" pitchFamily="34"/>
            </a:endParaRPr>
          </a:p>
        </p:txBody>
      </p:sp>
      <p:sp>
        <p:nvSpPr>
          <p:cNvPr id="5" name="TextBox 4">
            <a:extLst>
              <a:ext uri="{FF2B5EF4-FFF2-40B4-BE49-F238E27FC236}">
                <a16:creationId xmlns:a16="http://schemas.microsoft.com/office/drawing/2014/main" id="{1E20E550-FBA8-D6A8-D09F-CDB39D081308}"/>
              </a:ext>
            </a:extLst>
          </p:cNvPr>
          <p:cNvSpPr txBox="1"/>
          <p:nvPr/>
        </p:nvSpPr>
        <p:spPr>
          <a:xfrm>
            <a:off x="185915" y="878336"/>
            <a:ext cx="8210836" cy="533287"/>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vi-VN" sz="2200" b="1" i="0" u="none" strike="noStrike" kern="1200" cap="none" spc="0" baseline="0">
                <a:solidFill>
                  <a:srgbClr val="203864"/>
                </a:solidFill>
                <a:uFillTx/>
                <a:latin typeface="Lato" pitchFamily="34"/>
                <a:ea typeface="Lato" pitchFamily="34"/>
                <a:cs typeface="Lato" pitchFamily="34"/>
              </a:rPr>
              <a:t>Một số activation function </a:t>
            </a:r>
            <a:endParaRPr lang="en-US" sz="2200" b="1" i="0" u="none" strike="noStrike" kern="1200" cap="none" spc="0" baseline="0">
              <a:solidFill>
                <a:srgbClr val="203864"/>
              </a:solidFill>
              <a:uFillTx/>
              <a:latin typeface="Lato" pitchFamily="34"/>
              <a:ea typeface="Lato" pitchFamily="34"/>
              <a:cs typeface="Lato" pitchFamily="34"/>
            </a:endParaRPr>
          </a:p>
        </p:txBody>
      </p:sp>
      <p:pic>
        <p:nvPicPr>
          <p:cNvPr id="6" name="Picture 6" descr="A diagram of a line&#10;&#10;AI-generated content may be incorrect.">
            <a:extLst>
              <a:ext uri="{FF2B5EF4-FFF2-40B4-BE49-F238E27FC236}">
                <a16:creationId xmlns:a16="http://schemas.microsoft.com/office/drawing/2014/main" id="{88C019EB-970D-6E01-3E95-F2C762B3E8A4}"/>
              </a:ext>
            </a:extLst>
          </p:cNvPr>
          <p:cNvPicPr>
            <a:picLocks noChangeAspect="1"/>
          </p:cNvPicPr>
          <p:nvPr/>
        </p:nvPicPr>
        <p:blipFill>
          <a:blip r:embed="rId3"/>
          <a:stretch>
            <a:fillRect/>
          </a:stretch>
        </p:blipFill>
        <p:spPr>
          <a:xfrm>
            <a:off x="272088" y="1908526"/>
            <a:ext cx="8505803" cy="2063709"/>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name="Slide89">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84FE90-A819-37F7-418C-6980A7078FF4}"/>
              </a:ext>
            </a:extLst>
          </p:cNvPr>
          <p:cNvSpPr txBox="1">
            <a:spLocks noGrp="1"/>
          </p:cNvSpPr>
          <p:nvPr>
            <p:ph type="sldNum" sz="quarter" idx="8"/>
          </p:nvPr>
        </p:nvSpPr>
        <p:spPr>
          <a:xfrm>
            <a:off x="6881189" y="6446744"/>
            <a:ext cx="2057400" cy="365129"/>
          </a:xfrm>
        </p:spPr>
        <p:txBody>
          <a:bodyPr/>
          <a:lstStyle/>
          <a:p>
            <a:pPr lvl="0"/>
            <a:fld id="{60260124-B817-41F2-9B52-3659B6D62EDE}" type="slidenum">
              <a:rPr/>
              <a:t>25</a:t>
            </a:fld>
            <a:endParaRPr lang="en-US" sz="2200"/>
          </a:p>
        </p:txBody>
      </p:sp>
      <p:sp>
        <p:nvSpPr>
          <p:cNvPr id="3" name="Title 2">
            <a:extLst>
              <a:ext uri="{FF2B5EF4-FFF2-40B4-BE49-F238E27FC236}">
                <a16:creationId xmlns:a16="http://schemas.microsoft.com/office/drawing/2014/main" id="{55583742-9944-6457-498F-A15C73740C75}"/>
              </a:ext>
            </a:extLst>
          </p:cNvPr>
          <p:cNvSpPr txBox="1">
            <a:spLocks noGrp="1"/>
          </p:cNvSpPr>
          <p:nvPr>
            <p:ph type="title"/>
          </p:nvPr>
        </p:nvSpPr>
        <p:spPr>
          <a:xfrm>
            <a:off x="104040" y="111264"/>
            <a:ext cx="8673842" cy="451741"/>
          </a:xfrm>
        </p:spPr>
        <p:txBody>
          <a:bodyPr/>
          <a:lstStyle/>
          <a:p>
            <a:pPr lvl="0"/>
            <a:r>
              <a:rPr lang="vi-VN"/>
              <a:t>3.1.</a:t>
            </a:r>
            <a:r>
              <a:rPr lang="en-US"/>
              <a:t>3.</a:t>
            </a:r>
            <a:r>
              <a:rPr lang="vi-VN"/>
              <a:t> Logistic Regression</a:t>
            </a:r>
            <a:endParaRPr lang="en-US"/>
          </a:p>
        </p:txBody>
      </p:sp>
      <p:sp>
        <p:nvSpPr>
          <p:cNvPr id="4" name="Content Placeholder 3">
            <a:extLst>
              <a:ext uri="{FF2B5EF4-FFF2-40B4-BE49-F238E27FC236}">
                <a16:creationId xmlns:a16="http://schemas.microsoft.com/office/drawing/2014/main" id="{A981D3FE-4BE2-C6C5-DFEA-FD9073822F34}"/>
              </a:ext>
            </a:extLst>
          </p:cNvPr>
          <p:cNvSpPr txBox="1">
            <a:spLocks noGrp="1"/>
          </p:cNvSpPr>
          <p:nvPr>
            <p:ph type="body" sz="quarter" idx="4294967295"/>
          </p:nvPr>
        </p:nvSpPr>
        <p:spPr>
          <a:xfrm>
            <a:off x="185915" y="878336"/>
            <a:ext cx="8505803" cy="5453637"/>
          </a:xfrm>
          <a:prstGeom prst="rect">
            <a:avLst/>
          </a:prstGeom>
          <a:noFill/>
          <a:ln>
            <a:noFill/>
          </a:ln>
        </p:spPr>
        <p:txBody>
          <a:bodyPr vert="horz" wrap="square" lIns="91440" tIns="45720" rIns="91440" bIns="45720" anchor="t" anchorCtr="0" compatLnSpc="1">
            <a:noAutofit/>
          </a:bodyPr>
          <a:lstStyle/>
          <a:p>
            <a:pPr marL="457200" lvl="1" indent="0" algn="just">
              <a:spcAft>
                <a:spcPts val="600"/>
              </a:spcAft>
              <a:buNone/>
            </a:pPr>
            <a:endParaRPr lang="vi-VN" sz="1800">
              <a:solidFill>
                <a:srgbClr val="000000"/>
              </a:solidFill>
              <a:latin typeface="Lato" pitchFamily="34"/>
              <a:ea typeface="Lato" pitchFamily="34"/>
              <a:cs typeface="Lato" pitchFamily="34"/>
            </a:endParaRPr>
          </a:p>
          <a:p>
            <a:pPr marL="0" lvl="0" indent="0" algn="just">
              <a:spcAft>
                <a:spcPts val="600"/>
              </a:spcAft>
              <a:buNone/>
            </a:pPr>
            <a:endParaRPr lang="vi-VN" sz="2200">
              <a:solidFill>
                <a:srgbClr val="000000"/>
              </a:solidFill>
              <a:latin typeface="Lato" pitchFamily="34"/>
              <a:ea typeface="Lato" pitchFamily="34"/>
              <a:cs typeface="Lato" pitchFamily="34"/>
            </a:endParaRPr>
          </a:p>
          <a:p>
            <a:pPr marL="0" lvl="0" indent="0" algn="just">
              <a:spcAft>
                <a:spcPts val="600"/>
              </a:spcAft>
              <a:buNone/>
            </a:pPr>
            <a:r>
              <a:rPr lang="vi-VN" sz="2200">
                <a:solidFill>
                  <a:srgbClr val="000000"/>
                </a:solidFill>
                <a:latin typeface="Lato" pitchFamily="34"/>
                <a:ea typeface="Lato" pitchFamily="34"/>
                <a:cs typeface="Lato" pitchFamily="34"/>
              </a:rPr>
              <a:t>  </a:t>
            </a:r>
            <a:endParaRPr lang="vi-VN" sz="2000" i="1">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200" i="1">
              <a:solidFill>
                <a:srgbClr val="000000"/>
              </a:solidFill>
              <a:latin typeface="Lato" pitchFamily="34"/>
              <a:ea typeface="Lato" pitchFamily="34"/>
              <a:cs typeface="Lato" pitchFamily="34"/>
            </a:endParaRPr>
          </a:p>
          <a:p>
            <a:pPr marL="0" lvl="0" indent="0" algn="just">
              <a:spcAft>
                <a:spcPts val="600"/>
              </a:spcAft>
              <a:buNone/>
            </a:pPr>
            <a:endParaRPr lang="vi-VN" sz="2200" i="1">
              <a:solidFill>
                <a:srgbClr val="000000"/>
              </a:solidFill>
              <a:latin typeface="Lato" pitchFamily="34"/>
              <a:ea typeface="Lato" pitchFamily="34"/>
              <a:cs typeface="Lato" pitchFamily="34"/>
            </a:endParaRPr>
          </a:p>
          <a:p>
            <a:pPr marL="0" lvl="0" indent="0" algn="just">
              <a:spcAft>
                <a:spcPts val="600"/>
              </a:spcAft>
              <a:buNone/>
            </a:pPr>
            <a:r>
              <a:rPr lang="vi-VN" sz="2200" i="1">
                <a:solidFill>
                  <a:srgbClr val="000000"/>
                </a:solidFill>
                <a:latin typeface="Lato" pitchFamily="34"/>
                <a:ea typeface="Lato" pitchFamily="34"/>
                <a:cs typeface="Lato" pitchFamily="34"/>
              </a:rPr>
              <a:t> </a:t>
            </a:r>
          </a:p>
          <a:p>
            <a:pPr marL="0" lvl="0" indent="0" algn="just">
              <a:spcAft>
                <a:spcPts val="600"/>
              </a:spcAft>
              <a:buNone/>
            </a:pPr>
            <a:endParaRPr lang="vi-VN" sz="2200">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1800" i="1">
              <a:solidFill>
                <a:srgbClr val="000000"/>
              </a:solidFill>
              <a:latin typeface="Cambria Math" pitchFamily="18"/>
              <a:ea typeface="Lato" pitchFamily="34"/>
              <a:cs typeface="Lato" pitchFamily="34"/>
            </a:endParaRPr>
          </a:p>
        </p:txBody>
      </p:sp>
      <p:sp>
        <p:nvSpPr>
          <p:cNvPr id="5" name="TextBox 5">
            <a:extLst>
              <a:ext uri="{FF2B5EF4-FFF2-40B4-BE49-F238E27FC236}">
                <a16:creationId xmlns:a16="http://schemas.microsoft.com/office/drawing/2014/main" id="{BE756F70-82CA-E74E-BFBB-F41672D619AD}"/>
              </a:ext>
            </a:extLst>
          </p:cNvPr>
          <p:cNvSpPr txBox="1"/>
          <p:nvPr/>
        </p:nvSpPr>
        <p:spPr>
          <a:xfrm>
            <a:off x="185915" y="956114"/>
            <a:ext cx="8591967" cy="769440"/>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200" b="0" i="0" u="none" strike="noStrike" kern="1200" cap="none" spc="0" baseline="0">
                <a:solidFill>
                  <a:srgbClr val="000000"/>
                </a:solidFill>
                <a:uFillTx/>
                <a:latin typeface="Lato" pitchFamily="34"/>
                <a:ea typeface="Lato" pitchFamily="34"/>
                <a:cs typeface="Lato" pitchFamily="34"/>
              </a:rPr>
              <a:t>Xác suất để điểm dữ liệu x thuộc lớp y = 0 là</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200" b="0" i="0" u="none" strike="noStrike" kern="1200" cap="none" spc="0" baseline="0">
                <a:solidFill>
                  <a:srgbClr val="000000"/>
                </a:solidFill>
                <a:uFillTx/>
                <a:latin typeface="Lato" pitchFamily="34"/>
                <a:ea typeface="Lato" pitchFamily="34"/>
                <a:cs typeface="Lato" pitchFamily="34"/>
              </a:rPr>
              <a:t>						</a:t>
            </a:r>
            <a:endParaRPr lang="en-US" sz="2400" b="0" i="0" u="none" strike="noStrike" kern="1200" cap="none" spc="0" baseline="0">
              <a:solidFill>
                <a:srgbClr val="000000"/>
              </a:solidFill>
              <a:uFillTx/>
              <a:latin typeface="Lato" pitchFamily="34"/>
              <a:ea typeface="Lato" pitchFamily="34"/>
              <a:cs typeface="Lato" pitchFamily="34"/>
            </a:endParaRPr>
          </a:p>
        </p:txBody>
      </p:sp>
      <p:cxnSp>
        <p:nvCxnSpPr>
          <p:cNvPr id="6" name="Straight Arrow Connector 8">
            <a:extLst>
              <a:ext uri="{FF2B5EF4-FFF2-40B4-BE49-F238E27FC236}">
                <a16:creationId xmlns:a16="http://schemas.microsoft.com/office/drawing/2014/main" id="{98CE3C13-30C7-3278-19BE-ED20CB82441D}"/>
              </a:ext>
            </a:extLst>
          </p:cNvPr>
          <p:cNvCxnSpPr>
            <a:endCxn id="8" idx="0"/>
          </p:cNvCxnSpPr>
          <p:nvPr/>
        </p:nvCxnSpPr>
        <p:spPr>
          <a:xfrm>
            <a:off x="4176704" y="2062858"/>
            <a:ext cx="57896" cy="987626"/>
          </a:xfrm>
          <a:prstGeom prst="straightConnector1">
            <a:avLst/>
          </a:prstGeom>
          <a:noFill/>
          <a:ln w="6345" cap="flat">
            <a:solidFill>
              <a:srgbClr val="FF0000"/>
            </a:solidFill>
            <a:prstDash val="solid"/>
            <a:miter/>
            <a:tailEnd type="arrow"/>
          </a:ln>
        </p:spPr>
      </p:cxnSp>
      <mc:AlternateContent xmlns:mc="http://schemas.openxmlformats.org/markup-compatibility/2006" xmlns:a14="http://schemas.microsoft.com/office/drawing/2010/main">
        <mc:Choice Requires="a14">
          <p:sp>
            <p:nvSpPr>
              <p:cNvPr id="7" name="TextBox 16">
                <a:extLst>
                  <a:ext uri="{FF2B5EF4-FFF2-40B4-BE49-F238E27FC236}">
                    <a16:creationId xmlns:a16="http://schemas.microsoft.com/office/drawing/2014/main" id="{4713F8FE-348E-F101-95B4-9438F76E9FD9}"/>
                  </a:ext>
                </a:extLst>
              </p:cNvPr>
              <p:cNvSpPr txBox="1"/>
              <p:nvPr/>
            </p:nvSpPr>
            <p:spPr>
              <a:xfrm>
                <a:off x="2967191" y="1608621"/>
                <a:ext cx="4581829" cy="436982"/>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200" b="0" i="0" u="none" strike="noStrike" kern="1200" cap="none" spc="0" baseline="0">
                    <a:solidFill>
                      <a:srgbClr val="000000"/>
                    </a:solidFill>
                    <a:uFillTx/>
                    <a:latin typeface="Lato" pitchFamily="34"/>
                    <a:ea typeface="Lato" pitchFamily="34"/>
                    <a:cs typeface="Lato" pitchFamily="34"/>
                  </a:rPr>
                  <a:t>	</a:t>
                </a:r>
                <a14:m>
                  <m:oMath xmlns:m="http://schemas.openxmlformats.org/officeDocument/2006/math">
                    <m:acc>
                      <m:accPr>
                        <m:chr m:val="̂"/>
                        <m:ctrlPr>
                          <a:rPr lang="en-US" i="1">
                            <a:solidFill>
                              <a:srgbClr val="836967"/>
                            </a:solidFill>
                            <a:latin typeface="Cambria Math" panose="02040503050406030204" pitchFamily="18" charset="0"/>
                          </a:rPr>
                        </m:ctrlPr>
                      </m:accPr>
                      <m:e>
                        <m:r>
                          <m:rPr>
                            <m:sty m:val="p"/>
                          </m:rPr>
                          <a:rPr lang="en-US">
                            <a:latin typeface="Cambria Math" panose="02040503050406030204" pitchFamily="18" charset="0"/>
                          </a:rPr>
                          <m:t>y</m:t>
                        </m:r>
                      </m:e>
                    </m:acc>
                    <m:r>
                      <a:rPr lang="en-US" i="0">
                        <a:latin typeface="Cambria Math" panose="02040503050406030204" pitchFamily="18" charset="0"/>
                      </a:rPr>
                      <m:t>=</m:t>
                    </m:r>
                    <m:r>
                      <a:rPr lang="en-US" i="1">
                        <a:latin typeface="Cambria Math" panose="02040503050406030204" pitchFamily="18" charset="0"/>
                      </a:rPr>
                      <m:t>𝜎</m:t>
                    </m:r>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m:rPr>
                            <m:sty m:val="p"/>
                          </m:rPr>
                          <a:rPr lang="en-US" i="0">
                            <a:latin typeface="Cambria Math" panose="02040503050406030204" pitchFamily="18" charset="0"/>
                          </a:rPr>
                          <m:t>w</m:t>
                        </m:r>
                      </m:e>
                      <m:sup>
                        <m:r>
                          <m:rPr>
                            <m:sty m:val="p"/>
                          </m:rPr>
                          <a:rPr lang="en-US" i="0">
                            <a:latin typeface="Cambria Math" panose="02040503050406030204" pitchFamily="18" charset="0"/>
                          </a:rPr>
                          <m:t>T</m:t>
                        </m:r>
                      </m:sup>
                    </m:sSup>
                    <m:r>
                      <m:rPr>
                        <m:sty m:val="p"/>
                      </m:rPr>
                      <a:rPr lang="en-US" i="0">
                        <a:latin typeface="Cambria Math" panose="02040503050406030204" pitchFamily="18" charset="0"/>
                      </a:rPr>
                      <m:t>x</m:t>
                    </m:r>
                    <m:r>
                      <a:rPr lang="en-US" i="0">
                        <a:latin typeface="Cambria Math" panose="02040503050406030204" pitchFamily="18" charset="0"/>
                      </a:rPr>
                      <m:t>+ </m:t>
                    </m:r>
                    <m:r>
                      <m:rPr>
                        <m:sty m:val="p"/>
                      </m:rPr>
                      <a:rPr lang="en-US" i="0">
                        <a:latin typeface="Cambria Math" panose="02040503050406030204" pitchFamily="18" charset="0"/>
                      </a:rPr>
                      <m:t>b</m:t>
                    </m:r>
                  </m:oMath>
                </a14:m>
                <a:r>
                  <a:rPr lang="vi-VN" sz="2200" b="0" i="0" u="none" strike="noStrike" kern="1200" cap="none" spc="0" baseline="0">
                    <a:solidFill>
                      <a:srgbClr val="000000"/>
                    </a:solidFill>
                    <a:uFillTx/>
                    <a:latin typeface="Lato" pitchFamily="34"/>
                    <a:ea typeface="Lato" pitchFamily="34"/>
                    <a:cs typeface="Lato" pitchFamily="34"/>
                  </a:rPr>
                  <a:t>)</a:t>
                </a:r>
                <a:endParaRPr lang="en-US" sz="2200" b="0" i="0" u="none" strike="noStrike" kern="1200" cap="none" spc="0" baseline="0">
                  <a:solidFill>
                    <a:srgbClr val="000000"/>
                  </a:solidFill>
                  <a:uFillTx/>
                  <a:latin typeface="Calibri"/>
                </a:endParaRPr>
              </a:p>
            </p:txBody>
          </p:sp>
        </mc:Choice>
        <mc:Fallback xmlns="">
          <p:sp>
            <p:nvSpPr>
              <p:cNvPr id="7" name="TextBox 16">
                <a:extLst>
                  <a:ext uri="{FF2B5EF4-FFF2-40B4-BE49-F238E27FC236}">
                    <a16:creationId xmlns:a16="http://schemas.microsoft.com/office/drawing/2014/main" id="{4713F8FE-348E-F101-95B4-9438F76E9FD9}"/>
                  </a:ext>
                </a:extLst>
              </p:cNvPr>
              <p:cNvSpPr txBox="1">
                <a:spLocks noRot="1" noChangeAspect="1" noMove="1" noResize="1" noEditPoints="1" noAdjustHandles="1" noChangeArrowheads="1" noChangeShapeType="1" noTextEdit="1"/>
              </p:cNvSpPr>
              <p:nvPr/>
            </p:nvSpPr>
            <p:spPr>
              <a:xfrm>
                <a:off x="2967191" y="1608621"/>
                <a:ext cx="4581829" cy="436982"/>
              </a:xfrm>
              <a:prstGeom prst="rect">
                <a:avLst/>
              </a:prstGeom>
              <a:blipFill>
                <a:blip r:embed="rId3"/>
                <a:stretch>
                  <a:fillRect t="-12500" b="-22222"/>
                </a:stretch>
              </a:blipFill>
              <a:ln cap="flat">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21">
                <a:extLst>
                  <a:ext uri="{FF2B5EF4-FFF2-40B4-BE49-F238E27FC236}">
                    <a16:creationId xmlns:a16="http://schemas.microsoft.com/office/drawing/2014/main" id="{1D13D578-AE3C-2FD0-8D69-27E57B71EAAE}"/>
                  </a:ext>
                </a:extLst>
              </p:cNvPr>
              <p:cNvSpPr/>
              <p:nvPr/>
            </p:nvSpPr>
            <p:spPr>
              <a:xfrm>
                <a:off x="3467377" y="3050484"/>
                <a:ext cx="1534445" cy="599764"/>
              </a:xfrm>
              <a:prstGeom prst="rect">
                <a:avLst/>
              </a:prstGeom>
              <a:solidFill>
                <a:srgbClr val="FFFFFF"/>
              </a:solidFill>
              <a:ln w="12701" cap="flat">
                <a:solidFill>
                  <a:srgbClr val="4472C4"/>
                </a:solidFill>
                <a:prstDash val="solid"/>
                <a:miter/>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𝜎</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1+</m:t>
                          </m:r>
                          <m:sSup>
                            <m:sSupPr>
                              <m:ctrlPr>
                                <a:rPr lang="en-US" i="1">
                                  <a:solidFill>
                                    <a:srgbClr val="836967"/>
                                  </a:solidFill>
                                  <a:latin typeface="Cambria Math" panose="02040503050406030204" pitchFamily="18" charset="0"/>
                                </a:rPr>
                              </m:ctrlPr>
                            </m:sSupPr>
                            <m:e>
                              <m:r>
                                <m:rPr>
                                  <m:sty m:val="p"/>
                                </m:rPr>
                                <a:rPr lang="en-US" i="0">
                                  <a:latin typeface="Cambria Math" panose="02040503050406030204" pitchFamily="18" charset="0"/>
                                </a:rPr>
                                <m:t>e</m:t>
                              </m:r>
                            </m:e>
                            <m:sup>
                              <m:r>
                                <a:rPr lang="en-US" i="0">
                                  <a:latin typeface="Cambria Math" panose="02040503050406030204" pitchFamily="18" charset="0"/>
                                </a:rPr>
                                <m:t>−</m:t>
                              </m:r>
                              <m:r>
                                <m:rPr>
                                  <m:sty m:val="p"/>
                                </m:rPr>
                                <a:rPr lang="en-US" i="0">
                                  <a:latin typeface="Cambria Math" panose="02040503050406030204" pitchFamily="18" charset="0"/>
                                </a:rPr>
                                <m:t>s</m:t>
                              </m:r>
                            </m:sup>
                          </m:sSup>
                        </m:den>
                      </m:f>
                    </m:oMath>
                  </m:oMathPara>
                </a14:m>
                <a:endParaRPr lang="en-US" sz="1800" b="0" i="0" u="none" strike="noStrike" kern="1200" cap="none" spc="0" baseline="0">
                  <a:solidFill>
                    <a:srgbClr val="000000"/>
                  </a:solidFill>
                  <a:uFillTx/>
                  <a:latin typeface="Calibri"/>
                </a:endParaRPr>
              </a:p>
            </p:txBody>
          </p:sp>
        </mc:Choice>
        <mc:Fallback xmlns="">
          <p:sp>
            <p:nvSpPr>
              <p:cNvPr id="8" name="Rectangle 21">
                <a:extLst>
                  <a:ext uri="{FF2B5EF4-FFF2-40B4-BE49-F238E27FC236}">
                    <a16:creationId xmlns:a16="http://schemas.microsoft.com/office/drawing/2014/main" id="{1D13D578-AE3C-2FD0-8D69-27E57B71EAAE}"/>
                  </a:ext>
                </a:extLst>
              </p:cNvPr>
              <p:cNvSpPr>
                <a:spLocks noRot="1" noChangeAspect="1" noMove="1" noResize="1" noEditPoints="1" noAdjustHandles="1" noChangeArrowheads="1" noChangeShapeType="1" noTextEdit="1"/>
              </p:cNvSpPr>
              <p:nvPr/>
            </p:nvSpPr>
            <p:spPr>
              <a:xfrm>
                <a:off x="3467377" y="3050484"/>
                <a:ext cx="1534445" cy="599764"/>
              </a:xfrm>
              <a:prstGeom prst="rect">
                <a:avLst/>
              </a:prstGeom>
              <a:blipFill>
                <a:blip r:embed="rId4"/>
                <a:stretch>
                  <a:fillRect/>
                </a:stretch>
              </a:blipFill>
              <a:ln w="12701" cap="flat">
                <a:solidFill>
                  <a:srgbClr val="4472C4"/>
                </a:solidFill>
                <a:prstDash val="solid"/>
                <a:miter/>
              </a:ln>
            </p:spPr>
            <p:txBody>
              <a:bodyPr/>
              <a:lstStyle/>
              <a:p>
                <a:r>
                  <a:rPr lang="en-US">
                    <a:noFill/>
                  </a:rPr>
                  <a:t> </a:t>
                </a:r>
              </a:p>
            </p:txBody>
          </p:sp>
        </mc:Fallback>
      </mc:AlternateContent>
      <p:cxnSp>
        <p:nvCxnSpPr>
          <p:cNvPr id="9" name="Straight Arrow Connector 23">
            <a:extLst>
              <a:ext uri="{FF2B5EF4-FFF2-40B4-BE49-F238E27FC236}">
                <a16:creationId xmlns:a16="http://schemas.microsoft.com/office/drawing/2014/main" id="{BCBB0799-B53D-1D91-DBC0-EDE6993A312E}"/>
              </a:ext>
            </a:extLst>
          </p:cNvPr>
          <p:cNvCxnSpPr/>
          <p:nvPr/>
        </p:nvCxnSpPr>
        <p:spPr>
          <a:xfrm flipH="1">
            <a:off x="2027746" y="2040876"/>
            <a:ext cx="1439631" cy="931820"/>
          </a:xfrm>
          <a:prstGeom prst="straightConnector1">
            <a:avLst/>
          </a:prstGeom>
          <a:noFill/>
          <a:ln w="6345" cap="flat">
            <a:solidFill>
              <a:srgbClr val="FF0000"/>
            </a:solidFill>
            <a:prstDash val="solid"/>
            <a:miter/>
            <a:tailEnd type="arrow"/>
          </a:ln>
        </p:spPr>
      </p:cxnSp>
      <mc:AlternateContent xmlns:mc="http://schemas.openxmlformats.org/markup-compatibility/2006" xmlns:a14="http://schemas.microsoft.com/office/drawing/2010/main">
        <mc:Choice Requires="a14">
          <p:sp>
            <p:nvSpPr>
              <p:cNvPr id="10" name="Rectangle 25">
                <a:extLst>
                  <a:ext uri="{FF2B5EF4-FFF2-40B4-BE49-F238E27FC236}">
                    <a16:creationId xmlns:a16="http://schemas.microsoft.com/office/drawing/2014/main" id="{ABAF2AB2-C73C-4FB8-E783-FD33AAED10E2}"/>
                  </a:ext>
                </a:extLst>
              </p:cNvPr>
              <p:cNvSpPr/>
              <p:nvPr/>
            </p:nvSpPr>
            <p:spPr>
              <a:xfrm>
                <a:off x="656612" y="3050484"/>
                <a:ext cx="2408904" cy="599764"/>
              </a:xfrm>
              <a:prstGeom prst="rect">
                <a:avLst/>
              </a:prstGeom>
              <a:solidFill>
                <a:srgbClr val="FFFFFF"/>
              </a:solidFill>
              <a:ln w="12701" cap="flat">
                <a:solidFill>
                  <a:srgbClr val="4472C4"/>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000000"/>
                    </a:solidFill>
                    <a:uFillTx/>
                    <a:latin typeface="Lato" pitchFamily="34"/>
                    <a:ea typeface="Lato" pitchFamily="34"/>
                    <a:cs typeface="Lato" pitchFamily="34"/>
                  </a:rPr>
                  <a:t>Tuân theo phân phối Bernoulli p = </a:t>
                </a:r>
                <a14:m>
                  <m:oMath xmlns:m="http://schemas.openxmlformats.org/officeDocument/2006/math">
                    <m:acc>
                      <m:accPr>
                        <m:chr m:val="̂"/>
                        <m:ctrlPr>
                          <a:rPr lang="en-US" i="1">
                            <a:solidFill>
                              <a:srgbClr val="836967"/>
                            </a:solidFill>
                            <a:latin typeface="Cambria Math" panose="02040503050406030204" pitchFamily="18" charset="0"/>
                          </a:rPr>
                        </m:ctrlPr>
                      </m:accPr>
                      <m:e>
                        <m:r>
                          <m:rPr>
                            <m:sty m:val="p"/>
                          </m:rPr>
                          <a:rPr lang="en-US">
                            <a:latin typeface="Cambria Math" panose="02040503050406030204" pitchFamily="18" charset="0"/>
                          </a:rPr>
                          <m:t>y</m:t>
                        </m:r>
                      </m:e>
                    </m:acc>
                  </m:oMath>
                </a14:m>
                <a:endParaRPr lang="en-US" sz="1800" b="0" i="0" u="none" strike="noStrike" kern="1200" cap="none" spc="0" baseline="0">
                  <a:solidFill>
                    <a:srgbClr val="000000"/>
                  </a:solidFill>
                  <a:uFillTx/>
                  <a:latin typeface="Lato" pitchFamily="34"/>
                  <a:ea typeface="Lato" pitchFamily="34"/>
                  <a:cs typeface="Lato" pitchFamily="34"/>
                </a:endParaRPr>
              </a:p>
            </p:txBody>
          </p:sp>
        </mc:Choice>
        <mc:Fallback xmlns="">
          <p:sp>
            <p:nvSpPr>
              <p:cNvPr id="10" name="Rectangle 25">
                <a:extLst>
                  <a:ext uri="{FF2B5EF4-FFF2-40B4-BE49-F238E27FC236}">
                    <a16:creationId xmlns:a16="http://schemas.microsoft.com/office/drawing/2014/main" id="{ABAF2AB2-C73C-4FB8-E783-FD33AAED10E2}"/>
                  </a:ext>
                </a:extLst>
              </p:cNvPr>
              <p:cNvSpPr>
                <a:spLocks noRot="1" noChangeAspect="1" noMove="1" noResize="1" noEditPoints="1" noAdjustHandles="1" noChangeArrowheads="1" noChangeShapeType="1" noTextEdit="1"/>
              </p:cNvSpPr>
              <p:nvPr/>
            </p:nvSpPr>
            <p:spPr>
              <a:xfrm>
                <a:off x="656612" y="3050484"/>
                <a:ext cx="2408904" cy="599764"/>
              </a:xfrm>
              <a:prstGeom prst="rect">
                <a:avLst/>
              </a:prstGeom>
              <a:blipFill>
                <a:blip r:embed="rId5"/>
                <a:stretch>
                  <a:fillRect t="-6931" r="-1259" b="-17822"/>
                </a:stretch>
              </a:blipFill>
              <a:ln w="12701" cap="flat">
                <a:solidFill>
                  <a:srgbClr val="4472C4"/>
                </a:solidFill>
                <a:prstDash val="solid"/>
                <a:miter/>
              </a:ln>
            </p:spPr>
            <p:txBody>
              <a:bodyPr/>
              <a:lstStyle/>
              <a:p>
                <a:r>
                  <a:rPr lang="en-US">
                    <a:noFill/>
                  </a:rPr>
                  <a:t> </a:t>
                </a:r>
              </a:p>
            </p:txBody>
          </p:sp>
        </mc:Fallback>
      </mc:AlternateContent>
      <p:cxnSp>
        <p:nvCxnSpPr>
          <p:cNvPr id="11" name="Straight Arrow Connector 32">
            <a:extLst>
              <a:ext uri="{FF2B5EF4-FFF2-40B4-BE49-F238E27FC236}">
                <a16:creationId xmlns:a16="http://schemas.microsoft.com/office/drawing/2014/main" id="{0D35DED0-DE1C-6751-B22B-AA0BE1FAC855}"/>
              </a:ext>
            </a:extLst>
          </p:cNvPr>
          <p:cNvCxnSpPr>
            <a:stCxn id="7" idx="2"/>
          </p:cNvCxnSpPr>
          <p:nvPr/>
        </p:nvCxnSpPr>
        <p:spPr>
          <a:xfrm>
            <a:off x="5258101" y="2045604"/>
            <a:ext cx="1623088" cy="1004880"/>
          </a:xfrm>
          <a:prstGeom prst="straightConnector1">
            <a:avLst/>
          </a:prstGeom>
          <a:noFill/>
          <a:ln w="6345" cap="flat">
            <a:solidFill>
              <a:srgbClr val="FF0000"/>
            </a:solidFill>
            <a:prstDash val="solid"/>
            <a:miter/>
            <a:tailEnd type="arrow"/>
          </a:ln>
        </p:spPr>
      </p:cxnSp>
      <p:sp>
        <p:nvSpPr>
          <p:cNvPr id="12" name="Rectangle 33">
            <a:extLst>
              <a:ext uri="{FF2B5EF4-FFF2-40B4-BE49-F238E27FC236}">
                <a16:creationId xmlns:a16="http://schemas.microsoft.com/office/drawing/2014/main" id="{F8E0616B-D65A-F5F4-E6EB-71EA25E03B38}"/>
              </a:ext>
            </a:extLst>
          </p:cNvPr>
          <p:cNvSpPr/>
          <p:nvPr/>
        </p:nvSpPr>
        <p:spPr>
          <a:xfrm>
            <a:off x="5780224" y="3050484"/>
            <a:ext cx="2015602" cy="599764"/>
          </a:xfrm>
          <a:prstGeom prst="rect">
            <a:avLst/>
          </a:prstGeom>
          <a:solidFill>
            <a:srgbClr val="FFFFFF"/>
          </a:solidFill>
          <a:ln w="12701" cap="flat">
            <a:solidFill>
              <a:srgbClr val="8FAADC"/>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mc:AlternateContent xmlns:mc="http://schemas.openxmlformats.org/markup-compatibility/2006" xmlns:a14="http://schemas.microsoft.com/office/drawing/2010/main">
        <mc:Choice Requires="a14">
          <p:sp>
            <p:nvSpPr>
              <p:cNvPr id="13" name="TextBox 36">
                <a:extLst>
                  <a:ext uri="{FF2B5EF4-FFF2-40B4-BE49-F238E27FC236}">
                    <a16:creationId xmlns:a16="http://schemas.microsoft.com/office/drawing/2014/main" id="{0EBA95F4-489C-D79F-E16F-1EB909B737E3}"/>
                  </a:ext>
                </a:extLst>
              </p:cNvPr>
              <p:cNvSpPr txBox="1"/>
              <p:nvPr/>
            </p:nvSpPr>
            <p:spPr>
              <a:xfrm>
                <a:off x="5780224" y="3165698"/>
                <a:ext cx="2094268" cy="369335"/>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000000"/>
                    </a:solidFill>
                    <a:uFillTx/>
                    <a:latin typeface="Arial" pitchFamily="34"/>
                  </a:rPr>
                  <a:t>w = </a:t>
                </a:r>
                <a14:m>
                  <m:oMath xmlns:m="http://schemas.openxmlformats.org/officeDocument/2006/math">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w</m:t>
                        </m:r>
                      </m:e>
                      <m:sub>
                        <m:r>
                          <a:rPr lang="en-US" i="0">
                            <a:latin typeface="Cambria Math" panose="02040503050406030204" pitchFamily="18" charset="0"/>
                          </a:rPr>
                          <m:t>1</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w</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w</m:t>
                        </m:r>
                      </m:e>
                      <m:sub>
                        <m:r>
                          <m:rPr>
                            <m:sty m:val="p"/>
                          </m:rPr>
                          <a:rPr lang="en-US" i="0">
                            <a:latin typeface="Cambria Math" panose="02040503050406030204" pitchFamily="18" charset="0"/>
                          </a:rPr>
                          <m:t>n</m:t>
                        </m:r>
                      </m:sub>
                    </m:sSub>
                    <m:r>
                      <a:rPr lang="en-US" i="0">
                        <a:latin typeface="Cambria Math" panose="02040503050406030204" pitchFamily="18" charset="0"/>
                      </a:rPr>
                      <m:t>)</m:t>
                    </m:r>
                  </m:oMath>
                </a14:m>
                <a:endParaRPr lang="en-US" sz="1800" b="0" i="0" u="none" strike="noStrike" kern="1200" cap="none" spc="0" baseline="0">
                  <a:solidFill>
                    <a:srgbClr val="000000"/>
                  </a:solidFill>
                  <a:uFillTx/>
                  <a:latin typeface="Calibri"/>
                </a:endParaRPr>
              </a:p>
            </p:txBody>
          </p:sp>
        </mc:Choice>
        <mc:Fallback xmlns="">
          <p:sp>
            <p:nvSpPr>
              <p:cNvPr id="13" name="TextBox 36">
                <a:extLst>
                  <a:ext uri="{FF2B5EF4-FFF2-40B4-BE49-F238E27FC236}">
                    <a16:creationId xmlns:a16="http://schemas.microsoft.com/office/drawing/2014/main" id="{0EBA95F4-489C-D79F-E16F-1EB909B737E3}"/>
                  </a:ext>
                </a:extLst>
              </p:cNvPr>
              <p:cNvSpPr txBox="1">
                <a:spLocks noRot="1" noChangeAspect="1" noMove="1" noResize="1" noEditPoints="1" noAdjustHandles="1" noChangeArrowheads="1" noChangeShapeType="1" noTextEdit="1"/>
              </p:cNvSpPr>
              <p:nvPr/>
            </p:nvSpPr>
            <p:spPr>
              <a:xfrm>
                <a:off x="5780224" y="3165698"/>
                <a:ext cx="2094268" cy="369335"/>
              </a:xfrm>
              <a:prstGeom prst="rect">
                <a:avLst/>
              </a:prstGeom>
              <a:blipFill>
                <a:blip r:embed="rId6"/>
                <a:stretch>
                  <a:fillRect l="-2326" t="-9836" b="-22951"/>
                </a:stretch>
              </a:blipFill>
              <a:ln cap="flat">
                <a:noFill/>
              </a:ln>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54BD9E-F066-6682-B18D-A39451DDAAA4}"/>
              </a:ext>
            </a:extLst>
          </p:cNvPr>
          <p:cNvSpPr txBox="1">
            <a:spLocks noGrp="1"/>
          </p:cNvSpPr>
          <p:nvPr>
            <p:ph type="sldNum" sz="quarter" idx="8"/>
          </p:nvPr>
        </p:nvSpPr>
        <p:spPr/>
        <p:txBody>
          <a:bodyPr/>
          <a:lstStyle/>
          <a:p>
            <a:pPr lvl="0"/>
            <a:fld id="{AA2DCA92-7E51-4FBF-B787-BD343024C845}" type="slidenum">
              <a:rPr/>
              <a:t>26</a:t>
            </a:fld>
            <a:endParaRPr lang="en-US" sz="2200"/>
          </a:p>
        </p:txBody>
      </p:sp>
      <p:sp>
        <p:nvSpPr>
          <p:cNvPr id="3" name="Title 2">
            <a:extLst>
              <a:ext uri="{FF2B5EF4-FFF2-40B4-BE49-F238E27FC236}">
                <a16:creationId xmlns:a16="http://schemas.microsoft.com/office/drawing/2014/main" id="{A9E70CD3-F976-CFDD-3A63-F26FCBF08D55}"/>
              </a:ext>
            </a:extLst>
          </p:cNvPr>
          <p:cNvSpPr txBox="1">
            <a:spLocks noGrp="1"/>
          </p:cNvSpPr>
          <p:nvPr>
            <p:ph type="title"/>
          </p:nvPr>
        </p:nvSpPr>
        <p:spPr>
          <a:xfrm>
            <a:off x="104040" y="111264"/>
            <a:ext cx="8673842" cy="451741"/>
          </a:xfrm>
        </p:spPr>
        <p:txBody>
          <a:bodyPr/>
          <a:lstStyle/>
          <a:p>
            <a:pPr lvl="0"/>
            <a:r>
              <a:rPr lang="vi-VN"/>
              <a:t>3.1.</a:t>
            </a:r>
            <a:r>
              <a:rPr lang="en-US"/>
              <a:t>3.</a:t>
            </a:r>
            <a:r>
              <a:rPr lang="vi-VN"/>
              <a:t> Logistic Regression</a:t>
            </a:r>
            <a:endParaRPr lang="en-US"/>
          </a:p>
        </p:txBody>
      </p:sp>
      <p:sp>
        <p:nvSpPr>
          <p:cNvPr id="4" name="Content Placeholder 3">
            <a:extLst>
              <a:ext uri="{FF2B5EF4-FFF2-40B4-BE49-F238E27FC236}">
                <a16:creationId xmlns:a16="http://schemas.microsoft.com/office/drawing/2014/main" id="{3E48C2B5-C731-DDD6-75E6-EA4C1626FEA8}"/>
              </a:ext>
            </a:extLst>
          </p:cNvPr>
          <p:cNvSpPr txBox="1">
            <a:spLocks noGrp="1"/>
          </p:cNvSpPr>
          <p:nvPr>
            <p:ph type="body" sz="quarter" idx="4294967295"/>
          </p:nvPr>
        </p:nvSpPr>
        <p:spPr>
          <a:xfrm>
            <a:off x="185915" y="878336"/>
            <a:ext cx="8505803" cy="5453637"/>
          </a:xfrm>
          <a:prstGeom prst="rect">
            <a:avLst/>
          </a:prstGeom>
          <a:noFill/>
          <a:ln>
            <a:noFill/>
          </a:ln>
        </p:spPr>
        <p:txBody>
          <a:bodyPr vert="horz" wrap="square" lIns="91440" tIns="45720" rIns="91440" bIns="45720" anchor="t" anchorCtr="0" compatLnSpc="1">
            <a:noAutofit/>
          </a:bodyPr>
          <a:lstStyle/>
          <a:p>
            <a:pPr marL="457200" lvl="1" indent="0" algn="just">
              <a:spcAft>
                <a:spcPts val="600"/>
              </a:spcAft>
              <a:buNone/>
            </a:pPr>
            <a:endParaRPr lang="vi-VN" sz="1800">
              <a:solidFill>
                <a:srgbClr val="000000"/>
              </a:solidFill>
              <a:latin typeface="Lato" pitchFamily="34"/>
              <a:ea typeface="Lato" pitchFamily="34"/>
              <a:cs typeface="Lato" pitchFamily="34"/>
            </a:endParaRPr>
          </a:p>
          <a:p>
            <a:pPr marL="0" lvl="0" indent="0" algn="just">
              <a:spcAft>
                <a:spcPts val="600"/>
              </a:spcAft>
              <a:buNone/>
            </a:pPr>
            <a:endParaRPr lang="vi-VN" sz="2200">
              <a:solidFill>
                <a:srgbClr val="000000"/>
              </a:solidFill>
              <a:latin typeface="Lato" pitchFamily="34"/>
              <a:ea typeface="Lato" pitchFamily="34"/>
              <a:cs typeface="Lato" pitchFamily="34"/>
            </a:endParaRPr>
          </a:p>
          <a:p>
            <a:pPr marL="0" lvl="0" indent="0" algn="just">
              <a:spcAft>
                <a:spcPts val="600"/>
              </a:spcAft>
              <a:buNone/>
            </a:pPr>
            <a:r>
              <a:rPr lang="vi-VN" sz="2200">
                <a:solidFill>
                  <a:srgbClr val="000000"/>
                </a:solidFill>
                <a:latin typeface="Lato" pitchFamily="34"/>
                <a:ea typeface="Lato" pitchFamily="34"/>
                <a:cs typeface="Lato" pitchFamily="34"/>
              </a:rPr>
              <a:t>  </a:t>
            </a:r>
            <a:endParaRPr lang="vi-VN" sz="2000" i="1">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200" i="1">
              <a:solidFill>
                <a:srgbClr val="000000"/>
              </a:solidFill>
              <a:latin typeface="Lato" pitchFamily="34"/>
              <a:ea typeface="Lato" pitchFamily="34"/>
              <a:cs typeface="Lato" pitchFamily="34"/>
            </a:endParaRPr>
          </a:p>
          <a:p>
            <a:pPr marL="0" lvl="0" indent="0" algn="just">
              <a:spcAft>
                <a:spcPts val="600"/>
              </a:spcAft>
              <a:buNone/>
            </a:pPr>
            <a:endParaRPr lang="vi-VN" sz="2200" i="1">
              <a:solidFill>
                <a:srgbClr val="000000"/>
              </a:solidFill>
              <a:latin typeface="Lato" pitchFamily="34"/>
              <a:ea typeface="Lato" pitchFamily="34"/>
              <a:cs typeface="Lato" pitchFamily="34"/>
            </a:endParaRPr>
          </a:p>
          <a:p>
            <a:pPr marL="0" lvl="0" indent="0" algn="just">
              <a:spcAft>
                <a:spcPts val="600"/>
              </a:spcAft>
              <a:buNone/>
            </a:pPr>
            <a:r>
              <a:rPr lang="vi-VN" sz="2200" i="1">
                <a:solidFill>
                  <a:srgbClr val="000000"/>
                </a:solidFill>
                <a:latin typeface="Lato" pitchFamily="34"/>
                <a:ea typeface="Lato" pitchFamily="34"/>
                <a:cs typeface="Lato" pitchFamily="34"/>
              </a:rPr>
              <a:t> </a:t>
            </a:r>
          </a:p>
          <a:p>
            <a:pPr marL="0" lvl="0" indent="0" algn="just">
              <a:spcAft>
                <a:spcPts val="600"/>
              </a:spcAft>
              <a:buNone/>
            </a:pPr>
            <a:endParaRPr lang="vi-VN" sz="2200">
              <a:solidFill>
                <a:srgbClr val="000000"/>
              </a:solidFill>
              <a:latin typeface="Lato" pitchFamily="34"/>
              <a:ea typeface="Lato" pitchFamily="34"/>
              <a:cs typeface="Lato" pitchFamily="34"/>
            </a:endParaRPr>
          </a:p>
          <a:p>
            <a:pPr lvl="1" algn="just">
              <a:spcAft>
                <a:spcPts val="600"/>
              </a:spcAft>
              <a:buSzPct val="100000"/>
              <a:buFont typeface="Arial" pitchFamily="34"/>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2000" i="1">
              <a:solidFill>
                <a:srgbClr val="000000"/>
              </a:solidFill>
              <a:latin typeface="Lato" pitchFamily="34"/>
              <a:ea typeface="Lato" pitchFamily="34"/>
              <a:cs typeface="Lato" pitchFamily="34"/>
            </a:endParaRPr>
          </a:p>
          <a:p>
            <a:pPr marL="457200" lvl="1" indent="0" algn="just">
              <a:spcAft>
                <a:spcPts val="600"/>
              </a:spcAft>
              <a:buNone/>
            </a:pPr>
            <a:endParaRPr lang="vi-VN" sz="1800" i="1">
              <a:solidFill>
                <a:srgbClr val="000000"/>
              </a:solidFill>
              <a:latin typeface="Cambria Math" pitchFamily="18"/>
              <a:ea typeface="Lato" pitchFamily="34"/>
              <a:cs typeface="Lato" pitchFamily="34"/>
            </a:endParaRPr>
          </a:p>
        </p:txBody>
      </p:sp>
      <p:sp>
        <p:nvSpPr>
          <p:cNvPr id="5" name="TextBox 4">
            <a:extLst>
              <a:ext uri="{FF2B5EF4-FFF2-40B4-BE49-F238E27FC236}">
                <a16:creationId xmlns:a16="http://schemas.microsoft.com/office/drawing/2014/main" id="{CD49A249-6491-7B93-BECB-B03A9A76FBC3}"/>
              </a:ext>
            </a:extLst>
          </p:cNvPr>
          <p:cNvSpPr txBox="1"/>
          <p:nvPr/>
        </p:nvSpPr>
        <p:spPr>
          <a:xfrm>
            <a:off x="185915" y="967883"/>
            <a:ext cx="4208205" cy="1446550"/>
          </a:xfrm>
          <a:prstGeom prst="rect">
            <a:avLst/>
          </a:prstGeom>
          <a:noFill/>
          <a:ln cap="flat">
            <a:noFill/>
          </a:ln>
        </p:spPr>
        <p:txBody>
          <a:bodyPr vert="horz" wrap="square" lIns="91440" tIns="45720" rIns="91440" bIns="45720" anchor="t" anchorCtr="0" compatLnSpc="1">
            <a:spAutoFit/>
          </a:bodyPr>
          <a:lstStyle/>
          <a:p>
            <a:pPr marL="342900" marR="0" lvl="0" indent="-342900" algn="l" defTabSz="4572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vi-VN" sz="2200" b="1">
                <a:solidFill>
                  <a:srgbClr val="203864"/>
                </a:solidFill>
                <a:latin typeface="Lato" pitchFamily="34"/>
                <a:ea typeface="Lato" pitchFamily="34"/>
                <a:cs typeface="Lato" pitchFamily="34"/>
              </a:rPr>
              <a:t>Đầu ra dự đoán</a:t>
            </a:r>
            <a:endParaRPr lang="vi-VN" sz="2200" b="1" i="0" u="none" strike="noStrike" kern="1200" cap="none" spc="0" baseline="0">
              <a:solidFill>
                <a:srgbClr val="203864"/>
              </a:solidFill>
              <a:uFillTx/>
              <a:latin typeface="Lato" pitchFamily="34"/>
              <a:ea typeface="Lato" pitchFamily="34"/>
              <a:cs typeface="Lato" pitchFamily="34"/>
            </a:endParaRPr>
          </a:p>
          <a:p>
            <a:pPr marL="342900" marR="0" lvl="0" indent="-342900" algn="l" defTabSz="4572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endParaRPr lang="vi-VN" sz="2200" b="1" i="0" u="none" strike="noStrike" kern="1200" cap="none" spc="0" baseline="0">
              <a:solidFill>
                <a:srgbClr val="203864"/>
              </a:solidFill>
              <a:uFillTx/>
              <a:latin typeface="Lato" pitchFamily="34"/>
              <a:ea typeface="Lato" pitchFamily="34"/>
              <a:cs typeface="Lato" pitchFamily="34"/>
            </a:endParaRPr>
          </a:p>
          <a:p>
            <a:pPr marL="342900" marR="0" lvl="0" indent="-342900" algn="l" defTabSz="4572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endParaRPr lang="vi-VN" sz="2200" b="1" i="0" u="none" strike="noStrike" kern="1200" cap="none" spc="0" baseline="0">
              <a:solidFill>
                <a:srgbClr val="203864"/>
              </a:solidFill>
              <a:uFillTx/>
              <a:latin typeface="Lato" pitchFamily="34"/>
              <a:ea typeface="Lato" pitchFamily="34"/>
              <a:cs typeface="Lato" pitchFamily="34"/>
            </a:endParaRPr>
          </a:p>
          <a:p>
            <a:pPr marL="342900" marR="0" lvl="0" indent="-342900" algn="l" defTabSz="4572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vi-VN" sz="2200" b="1" i="0" u="none" strike="noStrike" kern="1200" cap="none" spc="0" baseline="0">
                <a:solidFill>
                  <a:srgbClr val="203864"/>
                </a:solidFill>
                <a:uFillTx/>
                <a:latin typeface="Lato" pitchFamily="34"/>
                <a:ea typeface="Lato" pitchFamily="34"/>
                <a:cs typeface="Lato" pitchFamily="34"/>
              </a:rPr>
              <a:t>Hàm mất mát</a:t>
            </a:r>
            <a:r>
              <a:rPr lang="en-US" sz="2200" b="1">
                <a:solidFill>
                  <a:srgbClr val="203864"/>
                </a:solidFill>
                <a:latin typeface="Lato" pitchFamily="34"/>
                <a:ea typeface="Lato" pitchFamily="34"/>
                <a:cs typeface="Lato" pitchFamily="34"/>
              </a:rPr>
              <a:t>:  </a:t>
            </a:r>
            <a:endParaRPr lang="en-US" sz="2200" b="1" i="0" u="none" strike="noStrike" kern="1200" cap="none" spc="0" baseline="0">
              <a:solidFill>
                <a:srgbClr val="203864"/>
              </a:solidFill>
              <a:uFillTx/>
              <a:latin typeface="Lato" pitchFamily="34"/>
              <a:ea typeface="Lato" pitchFamily="34"/>
              <a:cs typeface="Lato" pitchFamily="34"/>
            </a:endParaRPr>
          </a:p>
        </p:txBody>
      </p:sp>
      <p:pic>
        <p:nvPicPr>
          <p:cNvPr id="6" name="Picture 6">
            <a:extLst>
              <a:ext uri="{FF2B5EF4-FFF2-40B4-BE49-F238E27FC236}">
                <a16:creationId xmlns:a16="http://schemas.microsoft.com/office/drawing/2014/main" id="{296516D4-9783-DE76-95CF-189E34E74E38}"/>
              </a:ext>
            </a:extLst>
          </p:cNvPr>
          <p:cNvPicPr>
            <a:picLocks noChangeAspect="1"/>
          </p:cNvPicPr>
          <p:nvPr/>
        </p:nvPicPr>
        <p:blipFill>
          <a:blip r:embed="rId3"/>
          <a:stretch>
            <a:fillRect/>
          </a:stretch>
        </p:blipFill>
        <p:spPr>
          <a:xfrm>
            <a:off x="1977849" y="2455172"/>
            <a:ext cx="4743937" cy="704033"/>
          </a:xfrm>
          <a:prstGeom prst="rect">
            <a:avLst/>
          </a:prstGeom>
          <a:noFill/>
          <a:ln cap="flat">
            <a:noFill/>
          </a:ln>
        </p:spPr>
      </p:pic>
      <p:sp>
        <p:nvSpPr>
          <p:cNvPr id="7" name="TextBox 7">
            <a:extLst>
              <a:ext uri="{FF2B5EF4-FFF2-40B4-BE49-F238E27FC236}">
                <a16:creationId xmlns:a16="http://schemas.microsoft.com/office/drawing/2014/main" id="{C6727ECE-EBE9-25F4-AC90-C54D98BDBEC5}"/>
              </a:ext>
            </a:extLst>
          </p:cNvPr>
          <p:cNvSpPr txBox="1"/>
          <p:nvPr/>
        </p:nvSpPr>
        <p:spPr>
          <a:xfrm>
            <a:off x="452282" y="2918945"/>
            <a:ext cx="8215902" cy="769441"/>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vi-VN" sz="2200" b="0" i="0" u="none" strike="noStrike" kern="1200" cap="none" spc="0" baseline="0">
              <a:solidFill>
                <a:srgbClr val="000000"/>
              </a:solidFill>
              <a:uFillTx/>
              <a:latin typeface="Lato" pitchFamily="34"/>
              <a:ea typeface="Lato" pitchFamily="34"/>
              <a:cs typeface="Lato" pitchFamily="34"/>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200" b="0" i="0" u="none" strike="noStrike" kern="1200" cap="none" spc="0" baseline="0">
                <a:solidFill>
                  <a:srgbClr val="000000"/>
                </a:solidFill>
                <a:uFillTx/>
                <a:latin typeface="Lato" pitchFamily="34"/>
                <a:ea typeface="Lato" pitchFamily="34"/>
                <a:cs typeface="Lato" pitchFamily="34"/>
              </a:rPr>
              <a:t>Với các điểm dữ liệu độc lập, hàm mất mát cho toàn bộ dữ liệu</a:t>
            </a:r>
          </a:p>
        </p:txBody>
      </p:sp>
      <p:pic>
        <p:nvPicPr>
          <p:cNvPr id="8" name="Picture 9">
            <a:extLst>
              <a:ext uri="{FF2B5EF4-FFF2-40B4-BE49-F238E27FC236}">
                <a16:creationId xmlns:a16="http://schemas.microsoft.com/office/drawing/2014/main" id="{75AA1A53-1477-E090-AC27-730A880D7DA0}"/>
              </a:ext>
            </a:extLst>
          </p:cNvPr>
          <p:cNvPicPr>
            <a:picLocks noChangeAspect="1"/>
          </p:cNvPicPr>
          <p:nvPr/>
        </p:nvPicPr>
        <p:blipFill>
          <a:blip r:embed="rId4"/>
          <a:stretch>
            <a:fillRect/>
          </a:stretch>
        </p:blipFill>
        <p:spPr>
          <a:xfrm>
            <a:off x="1977849" y="3759433"/>
            <a:ext cx="4832539" cy="1289111"/>
          </a:xfrm>
          <a:prstGeom prst="rect">
            <a:avLst/>
          </a:prstGeom>
          <a:noFill/>
          <a:ln cap="flat">
            <a:noFill/>
          </a:ln>
        </p:spPr>
      </p:pic>
      <mc:AlternateContent xmlns:mc="http://schemas.openxmlformats.org/markup-compatibility/2006" xmlns:a14="http://schemas.microsoft.com/office/drawing/2010/main">
        <mc:Choice Requires="a14">
          <p:sp>
            <p:nvSpPr>
              <p:cNvPr id="12" name="TextBox 16">
                <a:extLst>
                  <a:ext uri="{FF2B5EF4-FFF2-40B4-BE49-F238E27FC236}">
                    <a16:creationId xmlns:a16="http://schemas.microsoft.com/office/drawing/2014/main" id="{913384B4-97D0-FBC5-619E-18F87741AF45}"/>
                  </a:ext>
                </a:extLst>
              </p:cNvPr>
              <p:cNvSpPr txBox="1"/>
              <p:nvPr/>
            </p:nvSpPr>
            <p:spPr>
              <a:xfrm>
                <a:off x="3314252" y="1417025"/>
                <a:ext cx="4581829" cy="436982"/>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200" b="0" i="0" u="none" strike="noStrike" kern="1200" cap="none" spc="0" baseline="0" dirty="0">
                    <a:solidFill>
                      <a:srgbClr val="000000"/>
                    </a:solidFill>
                    <a:uFillTx/>
                    <a:latin typeface="Lato" pitchFamily="34"/>
                    <a:ea typeface="Lato" pitchFamily="34"/>
                    <a:cs typeface="Lato" pitchFamily="34"/>
                  </a:rPr>
                  <a:t>	</a:t>
                </a:r>
                <a14:m>
                  <m:oMath xmlns:m="http://schemas.openxmlformats.org/officeDocument/2006/math">
                    <m:acc>
                      <m:accPr>
                        <m:chr m:val="̂"/>
                        <m:ctrlPr>
                          <a:rPr lang="en-US" i="1">
                            <a:solidFill>
                              <a:srgbClr val="836967"/>
                            </a:solidFill>
                            <a:latin typeface="Cambria Math" panose="02040503050406030204" pitchFamily="18" charset="0"/>
                          </a:rPr>
                        </m:ctrlPr>
                      </m:accPr>
                      <m:e>
                        <m:r>
                          <m:rPr>
                            <m:sty m:val="p"/>
                          </m:rPr>
                          <a:rPr lang="en-US">
                            <a:latin typeface="Cambria Math" panose="02040503050406030204" pitchFamily="18" charset="0"/>
                          </a:rPr>
                          <m:t>y</m:t>
                        </m:r>
                      </m:e>
                    </m:acc>
                    <m:r>
                      <a:rPr lang="en-US" i="0">
                        <a:latin typeface="Cambria Math" panose="02040503050406030204" pitchFamily="18" charset="0"/>
                      </a:rPr>
                      <m:t>=</m:t>
                    </m:r>
                    <m:r>
                      <a:rPr lang="en-US" i="1">
                        <a:latin typeface="Cambria Math" panose="02040503050406030204" pitchFamily="18" charset="0"/>
                      </a:rPr>
                      <m:t>𝜎</m:t>
                    </m:r>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m:rPr>
                            <m:sty m:val="p"/>
                          </m:rPr>
                          <a:rPr lang="en-US" i="0">
                            <a:latin typeface="Cambria Math" panose="02040503050406030204" pitchFamily="18" charset="0"/>
                          </a:rPr>
                          <m:t>w</m:t>
                        </m:r>
                      </m:e>
                      <m:sup>
                        <m:r>
                          <m:rPr>
                            <m:sty m:val="p"/>
                          </m:rPr>
                          <a:rPr lang="en-US" i="0">
                            <a:latin typeface="Cambria Math" panose="02040503050406030204" pitchFamily="18" charset="0"/>
                          </a:rPr>
                          <m:t>T</m:t>
                        </m:r>
                      </m:sup>
                    </m:sSup>
                    <m:r>
                      <m:rPr>
                        <m:sty m:val="p"/>
                      </m:rPr>
                      <a:rPr lang="en-US" i="0">
                        <a:latin typeface="Cambria Math" panose="02040503050406030204" pitchFamily="18" charset="0"/>
                      </a:rPr>
                      <m:t>x</m:t>
                    </m:r>
                    <m:r>
                      <a:rPr lang="en-US" i="0">
                        <a:latin typeface="Cambria Math" panose="02040503050406030204" pitchFamily="18" charset="0"/>
                      </a:rPr>
                      <m:t>+ </m:t>
                    </m:r>
                    <m:r>
                      <m:rPr>
                        <m:sty m:val="p"/>
                      </m:rPr>
                      <a:rPr lang="en-US" i="0">
                        <a:latin typeface="Cambria Math" panose="02040503050406030204" pitchFamily="18" charset="0"/>
                      </a:rPr>
                      <m:t>b</m:t>
                    </m:r>
                  </m:oMath>
                </a14:m>
                <a:r>
                  <a:rPr lang="vi-VN" sz="2200" b="0" i="0" u="none" strike="noStrike" kern="1200" cap="none" spc="0" baseline="0" dirty="0">
                    <a:solidFill>
                      <a:srgbClr val="000000"/>
                    </a:solidFill>
                    <a:uFillTx/>
                    <a:latin typeface="Lato" pitchFamily="34"/>
                    <a:ea typeface="Lato" pitchFamily="34"/>
                    <a:cs typeface="Lato" pitchFamily="34"/>
                  </a:rPr>
                  <a:t>)</a:t>
                </a:r>
                <a:endParaRPr lang="en-US" sz="2200" b="0" i="0" u="none" strike="noStrike" kern="1200" cap="none" spc="0" baseline="0" dirty="0">
                  <a:solidFill>
                    <a:srgbClr val="000000"/>
                  </a:solidFill>
                  <a:uFillTx/>
                  <a:latin typeface="Calibri"/>
                </a:endParaRPr>
              </a:p>
            </p:txBody>
          </p:sp>
        </mc:Choice>
        <mc:Fallback xmlns="">
          <p:sp>
            <p:nvSpPr>
              <p:cNvPr id="12" name="TextBox 16">
                <a:extLst>
                  <a:ext uri="{FF2B5EF4-FFF2-40B4-BE49-F238E27FC236}">
                    <a16:creationId xmlns:a16="http://schemas.microsoft.com/office/drawing/2014/main" id="{913384B4-97D0-FBC5-619E-18F87741AF45}"/>
                  </a:ext>
                </a:extLst>
              </p:cNvPr>
              <p:cNvSpPr txBox="1">
                <a:spLocks noRot="1" noChangeAspect="1" noMove="1" noResize="1" noEditPoints="1" noAdjustHandles="1" noChangeArrowheads="1" noChangeShapeType="1" noTextEdit="1"/>
              </p:cNvSpPr>
              <p:nvPr/>
            </p:nvSpPr>
            <p:spPr>
              <a:xfrm>
                <a:off x="3314252" y="1417025"/>
                <a:ext cx="4581829" cy="436982"/>
              </a:xfrm>
              <a:prstGeom prst="rect">
                <a:avLst/>
              </a:prstGeom>
              <a:blipFill>
                <a:blip r:embed="rId5"/>
                <a:stretch>
                  <a:fillRect t="-11111" b="-23611"/>
                </a:stretch>
              </a:blipFill>
              <a:ln cap="flat">
                <a:noFill/>
              </a:ln>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F204-A656-EE83-C21E-D04BC75A70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12F419-27B9-EFF4-7D2A-5898512B1202}"/>
              </a:ext>
            </a:extLst>
          </p:cNvPr>
          <p:cNvSpPr>
            <a:spLocks noGrp="1"/>
          </p:cNvSpPr>
          <p:nvPr>
            <p:ph type="sldNum" sz="quarter" idx="12"/>
          </p:nvPr>
        </p:nvSpPr>
        <p:spPr>
          <a:xfrm>
            <a:off x="6867383" y="6572126"/>
            <a:ext cx="2057400" cy="365125"/>
          </a:xfrm>
          <a:prstGeom prst="rect">
            <a:avLst/>
          </a:prstGeom>
        </p:spPr>
        <p:txBody>
          <a:bodyPr/>
          <a:lstStyle>
            <a:defPPr>
              <a:defRPr lang="en-US"/>
            </a:defPPr>
            <a:lvl1pPr marL="0" algn="r" defTabSz="4572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DEA4F1AB-E193-1500-E074-EE445892180D}"/>
              </a:ext>
            </a:extLst>
          </p:cNvPr>
          <p:cNvSpPr>
            <a:spLocks noGrp="1"/>
          </p:cNvSpPr>
          <p:nvPr>
            <p:ph type="title"/>
          </p:nvPr>
        </p:nvSpPr>
        <p:spPr>
          <a:xfrm>
            <a:off x="117411" y="87579"/>
            <a:ext cx="8673846" cy="451739"/>
          </a:xfrm>
        </p:spPr>
        <p:txBody>
          <a:bodyPr/>
          <a:lstStyle/>
          <a:p>
            <a:r>
              <a:rPr lang="vi-VN"/>
              <a:t>3.1.4 Naive Bayes classifier</a:t>
            </a:r>
            <a:endParaRPr lang="en-US"/>
          </a:p>
        </p:txBody>
      </p:sp>
      <p:sp>
        <p:nvSpPr>
          <p:cNvPr id="6" name="TextBox 5">
            <a:extLst>
              <a:ext uri="{FF2B5EF4-FFF2-40B4-BE49-F238E27FC236}">
                <a16:creationId xmlns:a16="http://schemas.microsoft.com/office/drawing/2014/main" id="{D76CE9DA-3744-8A4E-4E2E-3E0A9CDDED09}"/>
              </a:ext>
            </a:extLst>
          </p:cNvPr>
          <p:cNvSpPr txBox="1"/>
          <p:nvPr/>
        </p:nvSpPr>
        <p:spPr>
          <a:xfrm>
            <a:off x="4108704" y="2999232"/>
            <a:ext cx="65" cy="276999"/>
          </a:xfrm>
          <a:prstGeom prst="rect">
            <a:avLst/>
          </a:prstGeom>
          <a:noFill/>
        </p:spPr>
        <p:txBody>
          <a:bodyPr wrap="none" lIns="0" tIns="0" rIns="0" bIns="0" rtlCol="0">
            <a:spAutoFit/>
          </a:bodyPr>
          <a:lstStyle/>
          <a:p>
            <a:endParaRPr lang="en-US" dirty="0"/>
          </a:p>
        </p:txBody>
      </p:sp>
      <p:sp>
        <p:nvSpPr>
          <p:cNvPr id="8" name="Content Placeholder 3">
            <a:extLst>
              <a:ext uri="{FF2B5EF4-FFF2-40B4-BE49-F238E27FC236}">
                <a16:creationId xmlns:a16="http://schemas.microsoft.com/office/drawing/2014/main" id="{B262F014-657B-259C-C678-4BB659328E90}"/>
              </a:ext>
            </a:extLst>
          </p:cNvPr>
          <p:cNvSpPr txBox="1">
            <a:spLocks/>
          </p:cNvSpPr>
          <p:nvPr/>
        </p:nvSpPr>
        <p:spPr>
          <a:xfrm>
            <a:off x="117411" y="996629"/>
            <a:ext cx="8485815" cy="14762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600"/>
              </a:spcAft>
              <a:buFont typeface="Arial" panose="020B0604020202020204" pitchFamily="34" charset="0"/>
              <a:buNone/>
            </a:pPr>
            <a:r>
              <a:rPr lang="en-US" sz="2200" b="1">
                <a:solidFill>
                  <a:schemeClr val="accent1">
                    <a:lumMod val="50000"/>
                  </a:schemeClr>
                </a:solidFill>
              </a:rPr>
              <a:t>Naive Bayes Classifier: </a:t>
            </a:r>
            <a:r>
              <a:rPr lang="vi-VN" sz="2200"/>
              <a:t>Phương pháp phân loại xác suất dựa trên định lý Bayes</a:t>
            </a:r>
          </a:p>
          <a:p>
            <a:pPr marL="457200" lvl="1" indent="0" algn="just">
              <a:spcAft>
                <a:spcPts val="600"/>
              </a:spcAft>
              <a:buFont typeface="Arial" panose="020B0604020202020204" pitchFamily="34" charset="0"/>
              <a:buNone/>
            </a:pPr>
            <a:endParaRPr lang="en-US" sz="22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0B47E76-84B1-25B8-69B7-A2A6D72FF56D}"/>
                  </a:ext>
                </a:extLst>
              </p:cNvPr>
              <p:cNvSpPr txBox="1"/>
              <p:nvPr/>
            </p:nvSpPr>
            <p:spPr>
              <a:xfrm>
                <a:off x="3073594" y="1755648"/>
                <a:ext cx="2996812" cy="7171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200" b="0" i="0" smtClean="0">
                          <a:latin typeface="Cambria Math" panose="02040503050406030204" pitchFamily="18" charset="0"/>
                        </a:rPr>
                        <m:t>P</m:t>
                      </m:r>
                      <m:d>
                        <m:dPr>
                          <m:ctrlPr>
                            <a:rPr lang="en-US" sz="2200" b="0" i="1" smtClean="0">
                              <a:latin typeface="Cambria Math" panose="02040503050406030204" pitchFamily="18" charset="0"/>
                            </a:rPr>
                          </m:ctrlPr>
                        </m:dPr>
                        <m:e>
                          <m:r>
                            <m:rPr>
                              <m:sty m:val="p"/>
                            </m:rPr>
                            <a:rPr lang="en-US" sz="2200" b="0" i="0" smtClean="0">
                              <a:latin typeface="Cambria Math" panose="02040503050406030204" pitchFamily="18" charset="0"/>
                            </a:rPr>
                            <m:t>A</m:t>
                          </m:r>
                        </m:e>
                        <m:e>
                          <m:r>
                            <m:rPr>
                              <m:sty m:val="p"/>
                            </m:rPr>
                            <a:rPr lang="en-US" sz="2200" b="0" i="0" smtClean="0">
                              <a:latin typeface="Cambria Math" panose="02040503050406030204" pitchFamily="18" charset="0"/>
                            </a:rPr>
                            <m:t>B</m:t>
                          </m:r>
                        </m:e>
                      </m:d>
                      <m:r>
                        <a:rPr lang="en-US" sz="2200" b="0" i="0" smtClean="0">
                          <a:latin typeface="Cambria Math" panose="02040503050406030204" pitchFamily="18" charset="0"/>
                        </a:rPr>
                        <m:t>= </m:t>
                      </m:r>
                      <m:f>
                        <m:fPr>
                          <m:ctrlPr>
                            <a:rPr lang="en-US" sz="2200" b="0" i="1" smtClean="0">
                              <a:latin typeface="Cambria Math" panose="02040503050406030204" pitchFamily="18" charset="0"/>
                            </a:rPr>
                          </m:ctrlPr>
                        </m:fPr>
                        <m:num>
                          <m:r>
                            <m:rPr>
                              <m:sty m:val="p"/>
                            </m:rPr>
                            <a:rPr lang="en-US" sz="2200" b="0" i="0" smtClean="0">
                              <a:latin typeface="Cambria Math" panose="02040503050406030204" pitchFamily="18" charset="0"/>
                            </a:rPr>
                            <m:t>P</m:t>
                          </m:r>
                          <m:d>
                            <m:dPr>
                              <m:ctrlPr>
                                <a:rPr lang="en-US" sz="2200" b="0" i="1" smtClean="0">
                                  <a:latin typeface="Cambria Math" panose="02040503050406030204" pitchFamily="18" charset="0"/>
                                </a:rPr>
                              </m:ctrlPr>
                            </m:dPr>
                            <m:e>
                              <m:r>
                                <m:rPr>
                                  <m:sty m:val="p"/>
                                </m:rPr>
                                <a:rPr lang="en-US" sz="2200" b="0" i="0" smtClean="0">
                                  <a:latin typeface="Cambria Math" panose="02040503050406030204" pitchFamily="18" charset="0"/>
                                </a:rPr>
                                <m:t>B</m:t>
                              </m:r>
                            </m:e>
                            <m:e>
                              <m:r>
                                <m:rPr>
                                  <m:sty m:val="p"/>
                                </m:rPr>
                                <a:rPr lang="en-US" sz="2200" b="0" i="0" smtClean="0">
                                  <a:latin typeface="Cambria Math" panose="02040503050406030204" pitchFamily="18" charset="0"/>
                                </a:rPr>
                                <m:t>A</m:t>
                              </m:r>
                            </m:e>
                          </m:d>
                          <m:r>
                            <m:rPr>
                              <m:sty m:val="p"/>
                            </m:rPr>
                            <a:rPr lang="en-US" sz="2200" b="0" i="0" smtClean="0">
                              <a:latin typeface="Cambria Math" panose="02040503050406030204" pitchFamily="18" charset="0"/>
                            </a:rPr>
                            <m:t>P</m:t>
                          </m:r>
                          <m:r>
                            <a:rPr lang="en-US" sz="2200" b="0" i="0" smtClean="0">
                              <a:latin typeface="Cambria Math" panose="02040503050406030204" pitchFamily="18" charset="0"/>
                            </a:rPr>
                            <m:t>(</m:t>
                          </m:r>
                          <m:r>
                            <m:rPr>
                              <m:sty m:val="p"/>
                            </m:rPr>
                            <a:rPr lang="en-US" sz="2200" b="0" i="0" smtClean="0">
                              <a:latin typeface="Cambria Math" panose="02040503050406030204" pitchFamily="18" charset="0"/>
                            </a:rPr>
                            <m:t>A</m:t>
                          </m:r>
                          <m:r>
                            <a:rPr lang="en-US" sz="2200" b="0" i="0" smtClean="0">
                              <a:latin typeface="Cambria Math" panose="02040503050406030204" pitchFamily="18" charset="0"/>
                            </a:rPr>
                            <m:t>)</m:t>
                          </m:r>
                        </m:num>
                        <m:den>
                          <m:r>
                            <m:rPr>
                              <m:sty m:val="p"/>
                            </m:rPr>
                            <a:rPr lang="en-US" sz="2200" b="0" i="0" smtClean="0">
                              <a:latin typeface="Cambria Math" panose="02040503050406030204" pitchFamily="18" charset="0"/>
                            </a:rPr>
                            <m:t>P</m:t>
                          </m:r>
                          <m:r>
                            <a:rPr lang="en-US" sz="2200" b="0" i="0" smtClean="0">
                              <a:latin typeface="Cambria Math" panose="02040503050406030204" pitchFamily="18" charset="0"/>
                            </a:rPr>
                            <m:t>(</m:t>
                          </m:r>
                          <m:r>
                            <m:rPr>
                              <m:sty m:val="p"/>
                            </m:rPr>
                            <a:rPr lang="en-US" sz="2200" b="0" i="0" smtClean="0">
                              <a:latin typeface="Cambria Math" panose="02040503050406030204" pitchFamily="18" charset="0"/>
                            </a:rPr>
                            <m:t>B</m:t>
                          </m:r>
                          <m:r>
                            <a:rPr lang="en-US" sz="2200" b="0" i="0" smtClean="0">
                              <a:latin typeface="Cambria Math" panose="02040503050406030204" pitchFamily="18" charset="0"/>
                            </a:rPr>
                            <m:t>)</m:t>
                          </m:r>
                        </m:den>
                      </m:f>
                    </m:oMath>
                  </m:oMathPara>
                </a14:m>
                <a:endParaRPr lang="en-US" sz="2200" dirty="0"/>
              </a:p>
            </p:txBody>
          </p:sp>
        </mc:Choice>
        <mc:Fallback xmlns="">
          <p:sp>
            <p:nvSpPr>
              <p:cNvPr id="9" name="TextBox 8">
                <a:extLst>
                  <a:ext uri="{FF2B5EF4-FFF2-40B4-BE49-F238E27FC236}">
                    <a16:creationId xmlns:a16="http://schemas.microsoft.com/office/drawing/2014/main" id="{80B47E76-84B1-25B8-69B7-A2A6D72FF56D}"/>
                  </a:ext>
                </a:extLst>
              </p:cNvPr>
              <p:cNvSpPr txBox="1">
                <a:spLocks noRot="1" noChangeAspect="1" noMove="1" noResize="1" noEditPoints="1" noAdjustHandles="1" noChangeArrowheads="1" noChangeShapeType="1" noTextEdit="1"/>
              </p:cNvSpPr>
              <p:nvPr/>
            </p:nvSpPr>
            <p:spPr>
              <a:xfrm>
                <a:off x="3073594" y="1755648"/>
                <a:ext cx="2996812" cy="717184"/>
              </a:xfrm>
              <a:prstGeom prst="rect">
                <a:avLst/>
              </a:prstGeom>
              <a:blipFill>
                <a:blip r:embed="rId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4425D4A-2337-0C55-062A-6F575B14E25C}"/>
              </a:ext>
            </a:extLst>
          </p:cNvPr>
          <p:cNvSpPr txBox="1"/>
          <p:nvPr/>
        </p:nvSpPr>
        <p:spPr>
          <a:xfrm>
            <a:off x="4108704" y="2999232"/>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18140B-4784-CE57-8C56-33BA3D9754D7}"/>
                  </a:ext>
                </a:extLst>
              </p:cNvPr>
              <p:cNvSpPr txBox="1"/>
              <p:nvPr/>
            </p:nvSpPr>
            <p:spPr>
              <a:xfrm>
                <a:off x="211426" y="2568344"/>
                <a:ext cx="8485815" cy="430887"/>
              </a:xfrm>
              <a:prstGeom prst="rect">
                <a:avLst/>
              </a:prstGeom>
              <a:noFill/>
            </p:spPr>
            <p:txBody>
              <a:bodyPr wrap="square" rtlCol="0">
                <a:spAutoFit/>
              </a:bodyPr>
              <a:lstStyle/>
              <a:p>
                <a:r>
                  <a:rPr lang="vi-VN" sz="2200" dirty="0">
                    <a:latin typeface="Lato" panose="020F0502020204030203" pitchFamily="34" charset="0"/>
                    <a:ea typeface="Lato" panose="020F0502020204030203" pitchFamily="34" charset="0"/>
                    <a:cs typeface="Lato" panose="020F0502020204030203" pitchFamily="34" charset="0"/>
                  </a:rPr>
                  <a:t>Xác suất một điểm dữ liệu x thuộc vào một lớp c </a:t>
                </a:r>
                <a14:m>
                  <m:oMath xmlns:m="http://schemas.openxmlformats.org/officeDocument/2006/math">
                    <m:r>
                      <a:rPr lang="vi-VN" sz="2200" i="1" smtClean="0">
                        <a:latin typeface="Cambria Math" panose="02040503050406030204" pitchFamily="18" charset="0"/>
                        <a:ea typeface="Cambria Math" panose="02040503050406030204" pitchFamily="18" charset="0"/>
                      </a:rPr>
                      <m:t>∈</m:t>
                    </m:r>
                  </m:oMath>
                </a14:m>
                <a:r>
                  <a:rPr lang="vi-VN" sz="2200" dirty="0">
                    <a:latin typeface="Lato" panose="020F0502020204030203" pitchFamily="34" charset="0"/>
                    <a:ea typeface="Lato" panose="020F0502020204030203" pitchFamily="34" charset="0"/>
                    <a:cs typeface="Lato" panose="020F0502020204030203" pitchFamily="34" charset="0"/>
                  </a:rPr>
                  <a:t> {1,2,...C}</a:t>
                </a:r>
                <a:endParaRPr lang="en-US" sz="2200"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3" name="TextBox 12">
                <a:extLst>
                  <a:ext uri="{FF2B5EF4-FFF2-40B4-BE49-F238E27FC236}">
                    <a16:creationId xmlns:a16="http://schemas.microsoft.com/office/drawing/2014/main" id="{3E18140B-4784-CE57-8C56-33BA3D9754D7}"/>
                  </a:ext>
                </a:extLst>
              </p:cNvPr>
              <p:cNvSpPr txBox="1">
                <a:spLocks noRot="1" noChangeAspect="1" noMove="1" noResize="1" noEditPoints="1" noAdjustHandles="1" noChangeArrowheads="1" noChangeShapeType="1" noTextEdit="1"/>
              </p:cNvSpPr>
              <p:nvPr/>
            </p:nvSpPr>
            <p:spPr>
              <a:xfrm>
                <a:off x="211426" y="2568344"/>
                <a:ext cx="8485815" cy="430887"/>
              </a:xfrm>
              <a:prstGeom prst="rect">
                <a:avLst/>
              </a:prstGeom>
              <a:blipFill>
                <a:blip r:embed="rId3"/>
                <a:stretch>
                  <a:fillRect l="-934" t="-8451" b="-28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A5209F1-820F-DEA4-004C-A45E6F800E83}"/>
                  </a:ext>
                </a:extLst>
              </p:cNvPr>
              <p:cNvSpPr txBox="1"/>
              <p:nvPr/>
            </p:nvSpPr>
            <p:spPr>
              <a:xfrm>
                <a:off x="2143823" y="3137731"/>
                <a:ext cx="5571205" cy="548163"/>
              </a:xfrm>
              <a:prstGeom prst="rect">
                <a:avLst/>
              </a:prstGeom>
              <a:noFill/>
            </p:spPr>
            <p:txBody>
              <a:bodyPr wrap="none" lIns="0" tIns="0" rIns="0" bIns="0" rtlCol="0">
                <a:spAutoFit/>
              </a:bodyPr>
              <a:lstStyle/>
              <a:p>
                <a14:m>
                  <m:oMath xmlns:m="http://schemas.openxmlformats.org/officeDocument/2006/math">
                    <m:r>
                      <m:rPr>
                        <m:sty m:val="p"/>
                      </m:rPr>
                      <a:rPr lang="vi-VN" sz="2200" i="1" smtClean="0">
                        <a:latin typeface="Cambria Math" panose="02040503050406030204" pitchFamily="18" charset="0"/>
                        <a:ea typeface="Cambria Math" panose="02040503050406030204" pitchFamily="18" charset="0"/>
                      </a:rPr>
                      <m:t>P</m:t>
                    </m:r>
                    <m:d>
                      <m:dPr>
                        <m:endChr m:val="|"/>
                        <m:ctrlPr>
                          <a:rPr lang="vi-VN" sz="2200" i="1" smtClean="0">
                            <a:latin typeface="Cambria Math" panose="02040503050406030204" pitchFamily="18" charset="0"/>
                            <a:ea typeface="Cambria Math" panose="02040503050406030204" pitchFamily="18" charset="0"/>
                          </a:rPr>
                        </m:ctrlPr>
                      </m:dPr>
                      <m:e>
                        <m:r>
                          <m:rPr>
                            <m:sty m:val="p"/>
                          </m:rPr>
                          <a:rPr lang="vi-VN" sz="2200" i="1" smtClean="0">
                            <a:latin typeface="Cambria Math" panose="02040503050406030204" pitchFamily="18" charset="0"/>
                            <a:ea typeface="Cambria Math" panose="02040503050406030204" pitchFamily="18" charset="0"/>
                          </a:rPr>
                          <m:t>c</m:t>
                        </m:r>
                        <m:r>
                          <a:rPr lang="vi-VN" sz="2200" i="1">
                            <a:latin typeface="Cambria Math" panose="02040503050406030204" pitchFamily="18" charset="0"/>
                            <a:ea typeface="Cambria Math" panose="02040503050406030204" pitchFamily="18" charset="0"/>
                          </a:rPr>
                          <m:t> </m:t>
                        </m:r>
                      </m:e>
                    </m:d>
                    <m:r>
                      <a:rPr lang="vi-VN" sz="2200" i="1">
                        <a:latin typeface="Cambria Math" panose="02040503050406030204" pitchFamily="18" charset="0"/>
                        <a:ea typeface="Cambria Math" panose="02040503050406030204" pitchFamily="18" charset="0"/>
                      </a:rPr>
                      <m:t> </m:t>
                    </m:r>
                    <m:r>
                      <m:rPr>
                        <m:sty m:val="p"/>
                      </m:rPr>
                      <a:rPr lang="vi-VN" sz="2200" i="1" smtClean="0">
                        <a:latin typeface="Cambria Math" panose="02040503050406030204" pitchFamily="18" charset="0"/>
                        <a:ea typeface="Cambria Math" panose="02040503050406030204" pitchFamily="18" charset="0"/>
                      </a:rPr>
                      <m:t>x</m:t>
                    </m:r>
                    <m:r>
                      <a:rPr lang="vi-VN" sz="2200" i="1">
                        <a:latin typeface="Cambria Math" panose="02040503050406030204" pitchFamily="18" charset="0"/>
                        <a:ea typeface="Cambria Math" panose="02040503050406030204" pitchFamily="18" charset="0"/>
                      </a:rPr>
                      <m:t>) </m:t>
                    </m:r>
                  </m:oMath>
                </a14:m>
                <a:r>
                  <a:rPr lang="vi-VN" sz="2200" dirty="0">
                    <a:latin typeface="Cambria" panose="02040503050406030204" pitchFamily="18" charset="0"/>
                    <a:ea typeface="Cambria" panose="02040503050406030204" pitchFamily="18" charset="0"/>
                    <a:cs typeface="Lato" panose="020F0502020204030203" pitchFamily="34" charset="0"/>
                  </a:rPr>
                  <a:t>= </a:t>
                </a:r>
                <a14:m>
                  <m:oMath xmlns:m="http://schemas.openxmlformats.org/officeDocument/2006/math">
                    <m:f>
                      <m:fPr>
                        <m:ctrlPr>
                          <a:rPr lang="vi-VN" sz="2200" i="1" smtClean="0">
                            <a:latin typeface="Cambria Math" panose="02040503050406030204" pitchFamily="18" charset="0"/>
                            <a:ea typeface="Cambria Math" panose="02040503050406030204" pitchFamily="18" charset="0"/>
                          </a:rPr>
                        </m:ctrlPr>
                      </m:fPr>
                      <m:num>
                        <m:r>
                          <m:rPr>
                            <m:sty m:val="p"/>
                          </m:rPr>
                          <a:rPr lang="vi-VN" sz="2200" i="1" smtClean="0">
                            <a:latin typeface="Cambria Math" panose="02040503050406030204" pitchFamily="18" charset="0"/>
                            <a:ea typeface="Cambria Math" panose="02040503050406030204" pitchFamily="18" charset="0"/>
                          </a:rPr>
                          <m:t>P</m:t>
                        </m:r>
                        <m:d>
                          <m:dPr>
                            <m:endChr m:val="|"/>
                            <m:ctrlPr>
                              <a:rPr lang="vi-VN" sz="2200" b="0" i="1" smtClean="0">
                                <a:latin typeface="Cambria Math" panose="02040503050406030204" pitchFamily="18" charset="0"/>
                                <a:ea typeface="Cambria Math" panose="02040503050406030204" pitchFamily="18" charset="0"/>
                              </a:rPr>
                            </m:ctrlPr>
                          </m:dPr>
                          <m:e>
                            <m:r>
                              <m:rPr>
                                <m:sty m:val="p"/>
                              </m:rPr>
                              <a:rPr lang="vi-VN" sz="2200" i="1">
                                <a:latin typeface="Cambria Math" panose="02040503050406030204" pitchFamily="18" charset="0"/>
                                <a:ea typeface="Cambria Math" panose="02040503050406030204" pitchFamily="18" charset="0"/>
                              </a:rPr>
                              <m:t>x</m:t>
                            </m:r>
                            <m:r>
                              <a:rPr lang="vi-VN" sz="2200" b="0" i="1" smtClean="0">
                                <a:latin typeface="Cambria Math" panose="02040503050406030204" pitchFamily="18" charset="0"/>
                                <a:ea typeface="Cambria Math" panose="02040503050406030204" pitchFamily="18" charset="0"/>
                              </a:rPr>
                              <m:t> </m:t>
                            </m:r>
                          </m:e>
                        </m:d>
                        <m:r>
                          <a:rPr lang="vi-VN" sz="2200" b="0" i="1" smtClean="0">
                            <a:latin typeface="Cambria Math" panose="02040503050406030204" pitchFamily="18" charset="0"/>
                            <a:ea typeface="Cambria Math" panose="02040503050406030204" pitchFamily="18" charset="0"/>
                          </a:rPr>
                          <m:t> </m:t>
                        </m:r>
                        <m:r>
                          <m:rPr>
                            <m:sty m:val="p"/>
                          </m:rPr>
                          <a:rPr lang="vi-VN" sz="2200" i="1">
                            <a:latin typeface="Cambria Math" panose="02040503050406030204" pitchFamily="18" charset="0"/>
                            <a:ea typeface="Cambria Math" panose="02040503050406030204" pitchFamily="18" charset="0"/>
                          </a:rPr>
                          <m:t>c</m:t>
                        </m:r>
                        <m:r>
                          <a:rPr lang="vi-VN" sz="2200" b="0" i="1" smtClean="0">
                            <a:latin typeface="Cambria Math" panose="02040503050406030204" pitchFamily="18" charset="0"/>
                            <a:ea typeface="Cambria Math" panose="02040503050406030204" pitchFamily="18" charset="0"/>
                          </a:rPr>
                          <m:t>)</m:t>
                        </m:r>
                        <m:r>
                          <m:rPr>
                            <m:sty m:val="p"/>
                          </m:rPr>
                          <a:rPr lang="vi-VN" sz="2200" i="1">
                            <a:latin typeface="Cambria Math" panose="02040503050406030204" pitchFamily="18" charset="0"/>
                            <a:ea typeface="Cambria Math" panose="02040503050406030204" pitchFamily="18" charset="0"/>
                          </a:rPr>
                          <m:t>P</m:t>
                        </m:r>
                        <m:r>
                          <a:rPr lang="vi-VN" sz="2200" b="0" i="1" smtClean="0">
                            <a:latin typeface="Cambria Math" panose="02040503050406030204" pitchFamily="18" charset="0"/>
                            <a:ea typeface="Cambria Math" panose="02040503050406030204" pitchFamily="18" charset="0"/>
                          </a:rPr>
                          <m:t>(</m:t>
                        </m:r>
                        <m:r>
                          <m:rPr>
                            <m:sty m:val="p"/>
                          </m:rPr>
                          <a:rPr lang="vi-VN" sz="2200" i="1">
                            <a:latin typeface="Cambria Math" panose="02040503050406030204" pitchFamily="18" charset="0"/>
                            <a:ea typeface="Cambria Math" panose="02040503050406030204" pitchFamily="18" charset="0"/>
                          </a:rPr>
                          <m:t>c</m:t>
                        </m:r>
                        <m:r>
                          <a:rPr lang="vi-VN" sz="2200" b="0" i="1" smtClean="0">
                            <a:latin typeface="Cambria Math" panose="02040503050406030204" pitchFamily="18" charset="0"/>
                            <a:ea typeface="Cambria Math" panose="02040503050406030204" pitchFamily="18" charset="0"/>
                          </a:rPr>
                          <m:t>)</m:t>
                        </m:r>
                      </m:num>
                      <m:den>
                        <m:r>
                          <m:rPr>
                            <m:sty m:val="p"/>
                          </m:rPr>
                          <a:rPr lang="vi-VN" sz="2200" i="1">
                            <a:latin typeface="Cambria Math" panose="02040503050406030204" pitchFamily="18" charset="0"/>
                            <a:ea typeface="Cambria Math" panose="02040503050406030204" pitchFamily="18" charset="0"/>
                          </a:rPr>
                          <m:t>P</m:t>
                        </m:r>
                        <m:r>
                          <a:rPr lang="vi-VN" sz="2200" b="0" i="1" smtClean="0">
                            <a:latin typeface="Cambria Math" panose="02040503050406030204" pitchFamily="18" charset="0"/>
                            <a:ea typeface="Cambria Math" panose="02040503050406030204" pitchFamily="18" charset="0"/>
                          </a:rPr>
                          <m:t>(</m:t>
                        </m:r>
                        <m:r>
                          <m:rPr>
                            <m:sty m:val="p"/>
                          </m:rPr>
                          <a:rPr lang="vi-VN" sz="2200" i="1">
                            <a:latin typeface="Cambria Math" panose="02040503050406030204" pitchFamily="18" charset="0"/>
                            <a:ea typeface="Cambria Math" panose="02040503050406030204" pitchFamily="18" charset="0"/>
                          </a:rPr>
                          <m:t>x</m:t>
                        </m:r>
                        <m:r>
                          <a:rPr lang="vi-VN" sz="2200" b="0" i="1" smtClean="0">
                            <a:latin typeface="Cambria Math" panose="02040503050406030204" pitchFamily="18" charset="0"/>
                            <a:ea typeface="Cambria Math" panose="02040503050406030204" pitchFamily="18" charset="0"/>
                          </a:rPr>
                          <m:t>)</m:t>
                        </m:r>
                      </m:den>
                    </m:f>
                  </m:oMath>
                </a14:m>
                <a:r>
                  <a:rPr lang="vi-VN" sz="2200" dirty="0">
                    <a:latin typeface="Cambria" panose="02040503050406030204" pitchFamily="18" charset="0"/>
                    <a:ea typeface="Cambria" panose="02040503050406030204" pitchFamily="18" charset="0"/>
                    <a:cs typeface="Lato" panose="020F0502020204030203" pitchFamily="34" charset="0"/>
                  </a:rPr>
                  <a:t> </a:t>
                </a:r>
                <a:r>
                  <a:rPr lang="vi-VN" sz="2200" b="1" dirty="0">
                    <a:latin typeface="Cambria" panose="02040503050406030204" pitchFamily="18" charset="0"/>
                    <a:ea typeface="Cambria" panose="02040503050406030204" pitchFamily="18" charset="0"/>
                    <a:cs typeface="Lato"/>
                  </a:rPr>
                  <a:t>→</a:t>
                </a:r>
                <a:r>
                  <a:rPr lang="vi-VN" sz="2200" dirty="0">
                    <a:latin typeface="Cambria" panose="02040503050406030204" pitchFamily="18" charset="0"/>
                    <a:ea typeface="Cambria" panose="02040503050406030204" pitchFamily="18" charset="0"/>
                    <a:cs typeface="Lato"/>
                  </a:rPr>
                  <a:t> c </a:t>
                </a:r>
                <a:r>
                  <a:rPr lang="vi-VN" sz="2200" dirty="0">
                    <a:latin typeface="Cambria" panose="02040503050406030204" pitchFamily="18" charset="0"/>
                    <a:ea typeface="Cambria" panose="02040503050406030204" pitchFamily="18" charset="0"/>
                    <a:cs typeface="Lato" panose="020F0502020204030203" pitchFamily="34" charset="0"/>
                  </a:rPr>
                  <a:t>= argmax</a:t>
                </a:r>
                <a14:m>
                  <m:oMath xmlns:m="http://schemas.openxmlformats.org/officeDocument/2006/math">
                    <m:r>
                      <a:rPr lang="vi-VN" sz="2200" b="0" i="0" smtClean="0">
                        <a:latin typeface="Cambria Math" panose="02040503050406030204" pitchFamily="18" charset="0"/>
                        <a:ea typeface="Cambria Math" panose="02040503050406030204" pitchFamily="18" charset="0"/>
                        <a:cs typeface="Lato"/>
                      </a:rPr>
                      <m:t> </m:t>
                    </m:r>
                    <m:r>
                      <m:rPr>
                        <m:sty m:val="p"/>
                      </m:rPr>
                      <a:rPr lang="vi-VN" sz="2200" i="1">
                        <a:latin typeface="Cambria Math" panose="02040503050406030204" pitchFamily="18" charset="0"/>
                        <a:ea typeface="Cambria Math" panose="02040503050406030204" pitchFamily="18" charset="0"/>
                        <a:cs typeface="Lato"/>
                      </a:rPr>
                      <m:t>P</m:t>
                    </m:r>
                  </m:oMath>
                </a14:m>
                <a:r>
                  <a:rPr lang="vi-VN" sz="2200" dirty="0">
                    <a:latin typeface="Cambria" panose="02040503050406030204" pitchFamily="18" charset="0"/>
                    <a:ea typeface="Cambria" panose="02040503050406030204" pitchFamily="18" charset="0"/>
                    <a:cs typeface="Lato" panose="020F0502020204030203" pitchFamily="34" charset="0"/>
                  </a:rPr>
                  <a:t>(x | c)P(c)  </a:t>
                </a:r>
                <a:endParaRPr lang="en-US" sz="2200" dirty="0">
                  <a:latin typeface="Cambria" panose="02040503050406030204" pitchFamily="18" charset="0"/>
                  <a:ea typeface="Cambria" panose="02040503050406030204" pitchFamily="18" charset="0"/>
                  <a:cs typeface="Lato" panose="020F0502020204030203" pitchFamily="34" charset="0"/>
                </a:endParaRPr>
              </a:p>
            </p:txBody>
          </p:sp>
        </mc:Choice>
        <mc:Fallback xmlns="">
          <p:sp>
            <p:nvSpPr>
              <p:cNvPr id="14" name="TextBox 13">
                <a:extLst>
                  <a:ext uri="{FF2B5EF4-FFF2-40B4-BE49-F238E27FC236}">
                    <a16:creationId xmlns:a16="http://schemas.microsoft.com/office/drawing/2014/main" id="{6A5209F1-820F-DEA4-004C-A45E6F800E83}"/>
                  </a:ext>
                </a:extLst>
              </p:cNvPr>
              <p:cNvSpPr txBox="1">
                <a:spLocks noRot="1" noChangeAspect="1" noMove="1" noResize="1" noEditPoints="1" noAdjustHandles="1" noChangeArrowheads="1" noChangeShapeType="1" noTextEdit="1"/>
              </p:cNvSpPr>
              <p:nvPr/>
            </p:nvSpPr>
            <p:spPr>
              <a:xfrm>
                <a:off x="2143823" y="3137731"/>
                <a:ext cx="5571205" cy="548163"/>
              </a:xfrm>
              <a:prstGeom prst="rect">
                <a:avLst/>
              </a:prstGeom>
              <a:blipFill>
                <a:blip r:embed="rId4"/>
                <a:stretch>
                  <a:fillRect t="-1111" b="-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E6D68E2-7A76-D50B-C68C-90E83BAD239D}"/>
              </a:ext>
            </a:extLst>
          </p:cNvPr>
          <p:cNvSpPr txBox="1"/>
          <p:nvPr/>
        </p:nvSpPr>
        <p:spPr>
          <a:xfrm>
            <a:off x="211426" y="3858770"/>
            <a:ext cx="8673845" cy="769441"/>
          </a:xfrm>
          <a:prstGeom prst="rect">
            <a:avLst/>
          </a:prstGeom>
          <a:noFill/>
        </p:spPr>
        <p:txBody>
          <a:bodyPr wrap="square" rtlCol="0">
            <a:spAutoFit/>
          </a:bodyPr>
          <a:lstStyle/>
          <a:p>
            <a:r>
              <a:rPr lang="vi-VN" sz="2200" dirty="0">
                <a:latin typeface="Lato" panose="020F0502020204030203" pitchFamily="34" charset="0"/>
                <a:ea typeface="Lato" panose="020F0502020204030203" pitchFamily="34" charset="0"/>
                <a:cs typeface="Lato" panose="020F0502020204030203" pitchFamily="34" charset="0"/>
              </a:rPr>
              <a:t>Với giả định “ngây thơ” các chiều dữ liệu độc lập nhau nếu biết c, thì nhãn của điểm dữ liệu x mới được xác định bởi</a:t>
            </a:r>
            <a:endParaRPr lang="en-US" sz="2200" dirty="0">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6AF1EAF-E6C7-8079-21C5-3240A6A5C7CB}"/>
                  </a:ext>
                </a:extLst>
              </p:cNvPr>
              <p:cNvSpPr txBox="1"/>
              <p:nvPr/>
            </p:nvSpPr>
            <p:spPr>
              <a:xfrm>
                <a:off x="1880174" y="4858013"/>
                <a:ext cx="5383651" cy="430887"/>
              </a:xfrm>
              <a:prstGeom prst="rect">
                <a:avLst/>
              </a:prstGeom>
              <a:noFill/>
            </p:spPr>
            <p:txBody>
              <a:bodyPr wrap="square">
                <a:spAutoFit/>
              </a:bodyPr>
              <a:lstStyle/>
              <a:p>
                <a:r>
                  <a:rPr lang="vi-VN" sz="2200" dirty="0">
                    <a:latin typeface="Cambria Math" panose="02040503050406030204" pitchFamily="18" charset="0"/>
                    <a:ea typeface="Cambria Math" panose="02040503050406030204" pitchFamily="18" charset="0"/>
                    <a:cs typeface="Lato"/>
                  </a:rPr>
                  <a:t>c </a:t>
                </a:r>
                <a:r>
                  <a:rPr lang="vi-VN" sz="2200" dirty="0">
                    <a:latin typeface="Cambria Math" panose="02040503050406030204" pitchFamily="18" charset="0"/>
                    <a:ea typeface="Cambria Math" panose="02040503050406030204" pitchFamily="18" charset="0"/>
                    <a:cs typeface="Lato" panose="020F0502020204030203" pitchFamily="34" charset="0"/>
                  </a:rPr>
                  <a:t>= argmax</a:t>
                </a:r>
                <a14:m>
                  <m:oMath xmlns:m="http://schemas.openxmlformats.org/officeDocument/2006/math">
                    <m:r>
                      <a:rPr lang="vi-VN" sz="2200" b="0" i="0" dirty="0" smtClean="0">
                        <a:latin typeface="Cambria Math" panose="02040503050406030204" pitchFamily="18" charset="0"/>
                        <a:ea typeface="Cambria Math" panose="02040503050406030204" pitchFamily="18" charset="0"/>
                        <a:cs typeface="Lato" panose="020F0502020204030203" pitchFamily="34" charset="0"/>
                      </a:rPr>
                      <m:t> (</m:t>
                    </m:r>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log</m:t>
                    </m:r>
                    <m:r>
                      <m:rPr>
                        <m:nor/>
                      </m:rPr>
                      <a:rPr lang="vi-VN" sz="2200" b="0" i="0" dirty="0" smtClean="0">
                        <a:latin typeface="Cambria Math" panose="02040503050406030204" pitchFamily="18" charset="0"/>
                        <a:ea typeface="Cambria Math" panose="02040503050406030204" pitchFamily="18" charset="0"/>
                        <a:cs typeface="Lato" panose="020F0502020204030203" pitchFamily="34" charset="0"/>
                      </a:rPr>
                      <m:t> </m:t>
                    </m:r>
                    <m:r>
                      <m:rPr>
                        <m:nor/>
                      </m:rPr>
                      <a:rPr lang="vi-VN" sz="2200" dirty="0">
                        <a:latin typeface="Cambria Math" panose="02040503050406030204" pitchFamily="18" charset="0"/>
                        <a:ea typeface="Cambria Math" panose="02040503050406030204" pitchFamily="18" charset="0"/>
                        <a:cs typeface="Lato" panose="020F0502020204030203" pitchFamily="34" charset="0"/>
                      </a:rPr>
                      <m:t>P</m:t>
                    </m:r>
                    <m:r>
                      <m:rPr>
                        <m:nor/>
                      </m:rPr>
                      <a:rPr lang="vi-VN" sz="2200" dirty="0">
                        <a:latin typeface="Cambria Math" panose="02040503050406030204" pitchFamily="18" charset="0"/>
                        <a:ea typeface="Cambria Math" panose="02040503050406030204" pitchFamily="18" charset="0"/>
                        <a:cs typeface="Lato" panose="020F0502020204030203" pitchFamily="34" charset="0"/>
                      </a:rPr>
                      <m:t>(</m:t>
                    </m:r>
                    <m:r>
                      <m:rPr>
                        <m:nor/>
                      </m:rPr>
                      <a:rPr lang="vi-VN" sz="2200" dirty="0">
                        <a:latin typeface="Cambria Math" panose="02040503050406030204" pitchFamily="18" charset="0"/>
                        <a:ea typeface="Cambria Math" panose="02040503050406030204" pitchFamily="18" charset="0"/>
                        <a:cs typeface="Lato" panose="020F0502020204030203" pitchFamily="34" charset="0"/>
                      </a:rPr>
                      <m:t>c</m:t>
                    </m:r>
                    <m:r>
                      <m:rPr>
                        <m:nor/>
                      </m:rPr>
                      <a:rPr lang="vi-VN" sz="2200" dirty="0">
                        <a:latin typeface="Cambria Math" panose="02040503050406030204" pitchFamily="18" charset="0"/>
                        <a:ea typeface="Cambria Math" panose="02040503050406030204" pitchFamily="18" charset="0"/>
                        <a:cs typeface="Lato" panose="020F0502020204030203" pitchFamily="34" charset="0"/>
                      </a:rPr>
                      <m:t>) + </m:t>
                    </m:r>
                    <m:nary>
                      <m:naryPr>
                        <m:chr m:val="∑"/>
                        <m:ctrlPr>
                          <a:rPr lang="vi-VN" sz="2200" b="0" i="1" dirty="0" smtClean="0">
                            <a:latin typeface="Cambria Math" panose="02040503050406030204" pitchFamily="18" charset="0"/>
                            <a:ea typeface="Cambria Math" panose="02040503050406030204" pitchFamily="18" charset="0"/>
                            <a:cs typeface="Lato" panose="020F0502020204030203" pitchFamily="34" charset="0"/>
                          </a:rPr>
                        </m:ctrlPr>
                      </m:naryPr>
                      <m:sub>
                        <m:r>
                          <m:rPr>
                            <m:sty m:val="p"/>
                            <m:brk m:alnAt="23"/>
                          </m:rPr>
                          <a:rPr lang="vi-VN" sz="2200" i="1" dirty="0">
                            <a:latin typeface="Cambria Math" panose="02040503050406030204" pitchFamily="18" charset="0"/>
                            <a:ea typeface="Cambria Math" panose="02040503050406030204" pitchFamily="18" charset="0"/>
                            <a:cs typeface="Lato" panose="020F0502020204030203" pitchFamily="34" charset="0"/>
                          </a:rPr>
                          <m:t>i</m:t>
                        </m:r>
                        <m:r>
                          <a:rPr lang="vi-VN" sz="2200" b="0" i="1" dirty="0" smtClean="0">
                            <a:latin typeface="Cambria Math" panose="02040503050406030204" pitchFamily="18" charset="0"/>
                            <a:ea typeface="Cambria Math" panose="02040503050406030204" pitchFamily="18" charset="0"/>
                            <a:cs typeface="Lato" panose="020F0502020204030203" pitchFamily="34" charset="0"/>
                          </a:rPr>
                          <m:t>= </m:t>
                        </m:r>
                        <m:r>
                          <a:rPr lang="vi-VN" sz="2200" i="1" dirty="0">
                            <a:latin typeface="Cambria Math" panose="02040503050406030204" pitchFamily="18" charset="0"/>
                            <a:ea typeface="Cambria Math" panose="02040503050406030204" pitchFamily="18" charset="0"/>
                            <a:cs typeface="Lato" panose="020F0502020204030203" pitchFamily="34" charset="0"/>
                          </a:rPr>
                          <m:t>1</m:t>
                        </m:r>
                      </m:sub>
                      <m:sup>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n</m:t>
                        </m:r>
                      </m:sup>
                      <m:e>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log</m:t>
                        </m:r>
                        <m:r>
                          <a:rPr lang="vi-VN" sz="2200" b="0" i="1" dirty="0" smtClean="0">
                            <a:latin typeface="Cambria Math" panose="02040503050406030204" pitchFamily="18" charset="0"/>
                            <a:ea typeface="Cambria Math" panose="02040503050406030204" pitchFamily="18" charset="0"/>
                            <a:cs typeface="Lato" panose="020F0502020204030203" pitchFamily="34" charset="0"/>
                          </a:rPr>
                          <m:t>(</m:t>
                        </m:r>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P</m:t>
                        </m:r>
                        <m:d>
                          <m:dPr>
                            <m:ctrlPr>
                              <a:rPr lang="vi-VN" sz="2200" b="0" i="1" dirty="0" smtClean="0">
                                <a:latin typeface="Cambria Math" panose="02040503050406030204" pitchFamily="18" charset="0"/>
                                <a:ea typeface="Cambria Math" panose="02040503050406030204" pitchFamily="18" charset="0"/>
                                <a:cs typeface="Lato" panose="020F0502020204030203" pitchFamily="34" charset="0"/>
                              </a:rPr>
                            </m:ctrlPr>
                          </m:dPr>
                          <m:e>
                            <m:sSub>
                              <m:sSubPr>
                                <m:ctrlPr>
                                  <a:rPr lang="vi-VN" sz="2200" b="0" i="1" dirty="0" smtClean="0">
                                    <a:latin typeface="Cambria Math" panose="02040503050406030204" pitchFamily="18" charset="0"/>
                                    <a:ea typeface="Cambria Math" panose="02040503050406030204" pitchFamily="18" charset="0"/>
                                    <a:cs typeface="Lato" panose="020F0502020204030203" pitchFamily="34" charset="0"/>
                                  </a:rPr>
                                </m:ctrlPr>
                              </m:sSubPr>
                              <m:e>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x</m:t>
                                </m:r>
                              </m:e>
                              <m:sub>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i</m:t>
                                </m:r>
                              </m:sub>
                            </m:sSub>
                          </m:e>
                          <m:e>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c</m:t>
                            </m:r>
                          </m:e>
                        </m:d>
                        <m:r>
                          <a:rPr lang="vi-VN" sz="2200" b="0" i="1" dirty="0" smtClean="0">
                            <a:latin typeface="Cambria Math" panose="02040503050406030204" pitchFamily="18" charset="0"/>
                            <a:ea typeface="Cambria Math" panose="02040503050406030204" pitchFamily="18" charset="0"/>
                            <a:cs typeface="Lato" panose="020F0502020204030203" pitchFamily="34" charset="0"/>
                          </a:rPr>
                          <m:t>)</m:t>
                        </m:r>
                      </m:e>
                    </m:nary>
                  </m:oMath>
                </a14:m>
                <a:endParaRPr lang="en-US" sz="2200" dirty="0">
                  <a:latin typeface="Cambria Math" panose="02040503050406030204" pitchFamily="18" charset="0"/>
                  <a:ea typeface="Cambria Math" panose="02040503050406030204" pitchFamily="18" charset="0"/>
                  <a:cs typeface="Lato" panose="020F0502020204030203" pitchFamily="34" charset="0"/>
                </a:endParaRPr>
              </a:p>
            </p:txBody>
          </p:sp>
        </mc:Choice>
        <mc:Fallback xmlns="">
          <p:sp>
            <p:nvSpPr>
              <p:cNvPr id="17" name="TextBox 16">
                <a:extLst>
                  <a:ext uri="{FF2B5EF4-FFF2-40B4-BE49-F238E27FC236}">
                    <a16:creationId xmlns:a16="http://schemas.microsoft.com/office/drawing/2014/main" id="{46AF1EAF-E6C7-8079-21C5-3240A6A5C7CB}"/>
                  </a:ext>
                </a:extLst>
              </p:cNvPr>
              <p:cNvSpPr txBox="1">
                <a:spLocks noRot="1" noChangeAspect="1" noMove="1" noResize="1" noEditPoints="1" noAdjustHandles="1" noChangeArrowheads="1" noChangeShapeType="1" noTextEdit="1"/>
              </p:cNvSpPr>
              <p:nvPr/>
            </p:nvSpPr>
            <p:spPr>
              <a:xfrm>
                <a:off x="1880174" y="4858013"/>
                <a:ext cx="5383651" cy="430887"/>
              </a:xfrm>
              <a:prstGeom prst="rect">
                <a:avLst/>
              </a:prstGeom>
              <a:blipFill>
                <a:blip r:embed="rId5"/>
                <a:stretch>
                  <a:fillRect l="-1471" t="-125352" b="-190141"/>
                </a:stretch>
              </a:blipFill>
            </p:spPr>
            <p:txBody>
              <a:bodyPr/>
              <a:lstStyle/>
              <a:p>
                <a:r>
                  <a:rPr lang="en-US">
                    <a:noFill/>
                  </a:rPr>
                  <a:t> </a:t>
                </a:r>
              </a:p>
            </p:txBody>
          </p:sp>
        </mc:Fallback>
      </mc:AlternateContent>
    </p:spTree>
    <p:extLst>
      <p:ext uri="{BB962C8B-B14F-4D97-AF65-F5344CB8AC3E}">
        <p14:creationId xmlns:p14="http://schemas.microsoft.com/office/powerpoint/2010/main" val="2477826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F1B72D-6695-7C4E-1F4C-BAE1D240DC9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472160-E806-149D-B257-668D560EF635}"/>
              </a:ext>
            </a:extLst>
          </p:cNvPr>
          <p:cNvSpPr>
            <a:spLocks noGrp="1"/>
          </p:cNvSpPr>
          <p:nvPr>
            <p:ph type="sldNum" sz="quarter" idx="12"/>
          </p:nvPr>
        </p:nvSpPr>
        <p:spPr>
          <a:xfrm>
            <a:off x="6867383" y="6572126"/>
            <a:ext cx="2057400" cy="365125"/>
          </a:xfrm>
          <a:prstGeom prst="rect">
            <a:avLst/>
          </a:prstGeom>
        </p:spPr>
        <p:txBody>
          <a:bodyPr/>
          <a:lstStyle>
            <a:defPPr>
              <a:defRPr lang="en-US"/>
            </a:defPPr>
            <a:lvl1pPr marL="0" algn="r" defTabSz="4572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3FBD96E9-900B-B15D-440F-40EDEDF47140}"/>
              </a:ext>
            </a:extLst>
          </p:cNvPr>
          <p:cNvSpPr>
            <a:spLocks noGrp="1"/>
          </p:cNvSpPr>
          <p:nvPr>
            <p:ph type="title"/>
          </p:nvPr>
        </p:nvSpPr>
        <p:spPr>
          <a:xfrm>
            <a:off x="117411" y="87579"/>
            <a:ext cx="8673846" cy="451739"/>
          </a:xfrm>
        </p:spPr>
        <p:txBody>
          <a:bodyPr/>
          <a:lstStyle/>
          <a:p>
            <a:r>
              <a:rPr lang="vi-VN"/>
              <a:t>3.1.4 Naive Bayes classifier</a:t>
            </a:r>
            <a:endParaRPr lang="en-US"/>
          </a:p>
        </p:txBody>
      </p:sp>
      <p:sp>
        <p:nvSpPr>
          <p:cNvPr id="5" name="TextBox 4">
            <a:extLst>
              <a:ext uri="{FF2B5EF4-FFF2-40B4-BE49-F238E27FC236}">
                <a16:creationId xmlns:a16="http://schemas.microsoft.com/office/drawing/2014/main" id="{649C7EFA-FB23-499C-726E-6BEBA4F6E5E8}"/>
              </a:ext>
            </a:extLst>
          </p:cNvPr>
          <p:cNvSpPr txBox="1"/>
          <p:nvPr/>
        </p:nvSpPr>
        <p:spPr>
          <a:xfrm>
            <a:off x="3073594" y="1755648"/>
            <a:ext cx="2996812" cy="338554"/>
          </a:xfrm>
          <a:prstGeom prst="rect">
            <a:avLst/>
          </a:prstGeom>
          <a:noFill/>
        </p:spPr>
        <p:txBody>
          <a:bodyPr wrap="square" lIns="0" tIns="0" rIns="0" bIns="0" rtlCol="0">
            <a:spAutoFit/>
          </a:bodyPr>
          <a:lstStyle/>
          <a:p>
            <a:endParaRPr lang="en-US" sz="2200" dirty="0"/>
          </a:p>
        </p:txBody>
      </p:sp>
      <p:sp>
        <p:nvSpPr>
          <p:cNvPr id="6" name="TextBox 5">
            <a:extLst>
              <a:ext uri="{FF2B5EF4-FFF2-40B4-BE49-F238E27FC236}">
                <a16:creationId xmlns:a16="http://schemas.microsoft.com/office/drawing/2014/main" id="{86A8B5E5-915D-4531-CAC7-57464B8AAA3A}"/>
              </a:ext>
            </a:extLst>
          </p:cNvPr>
          <p:cNvSpPr txBox="1"/>
          <p:nvPr/>
        </p:nvSpPr>
        <p:spPr>
          <a:xfrm>
            <a:off x="4108704" y="2999232"/>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340DFD-3281-E483-B2D5-CD3B09BD0B19}"/>
                  </a:ext>
                </a:extLst>
              </p:cNvPr>
              <p:cNvSpPr txBox="1"/>
              <p:nvPr/>
            </p:nvSpPr>
            <p:spPr>
              <a:xfrm>
                <a:off x="2124098" y="1449282"/>
                <a:ext cx="5771985" cy="430887"/>
              </a:xfrm>
              <a:prstGeom prst="rect">
                <a:avLst/>
              </a:prstGeom>
              <a:noFill/>
            </p:spPr>
            <p:txBody>
              <a:bodyPr wrap="square">
                <a:spAutoFit/>
              </a:bodyPr>
              <a:lstStyle/>
              <a:p>
                <a:r>
                  <a:rPr lang="vi-VN" sz="2200" dirty="0">
                    <a:latin typeface="Cambria Math" panose="02040503050406030204" pitchFamily="18" charset="0"/>
                    <a:ea typeface="Cambria Math" panose="02040503050406030204" pitchFamily="18" charset="0"/>
                    <a:cs typeface="Lato"/>
                  </a:rPr>
                  <a:t>c </a:t>
                </a:r>
                <a:r>
                  <a:rPr lang="vi-VN" sz="2200" dirty="0">
                    <a:latin typeface="Cambria Math" panose="02040503050406030204" pitchFamily="18" charset="0"/>
                    <a:ea typeface="Cambria Math" panose="02040503050406030204" pitchFamily="18" charset="0"/>
                    <a:cs typeface="Lato" panose="020F0502020204030203" pitchFamily="34" charset="0"/>
                  </a:rPr>
                  <a:t>= argmax</a:t>
                </a:r>
                <a14:m>
                  <m:oMath xmlns:m="http://schemas.openxmlformats.org/officeDocument/2006/math">
                    <m:r>
                      <a:rPr lang="vi-VN" sz="2200" b="0" i="0" dirty="0" smtClean="0">
                        <a:latin typeface="Cambria Math" panose="02040503050406030204" pitchFamily="18" charset="0"/>
                        <a:ea typeface="Cambria Math" panose="02040503050406030204" pitchFamily="18" charset="0"/>
                        <a:cs typeface="Lato" panose="020F0502020204030203" pitchFamily="34" charset="0"/>
                      </a:rPr>
                      <m:t> (</m:t>
                    </m:r>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log</m:t>
                    </m:r>
                    <m:r>
                      <m:rPr>
                        <m:nor/>
                      </m:rPr>
                      <a:rPr lang="vi-VN" sz="2200" b="0" i="0" dirty="0" smtClean="0">
                        <a:latin typeface="Cambria Math" panose="02040503050406030204" pitchFamily="18" charset="0"/>
                        <a:ea typeface="Cambria Math" panose="02040503050406030204" pitchFamily="18" charset="0"/>
                        <a:cs typeface="Lato" panose="020F0502020204030203" pitchFamily="34" charset="0"/>
                      </a:rPr>
                      <m:t> </m:t>
                    </m:r>
                    <m:r>
                      <m:rPr>
                        <m:nor/>
                      </m:rPr>
                      <a:rPr lang="vi-VN" sz="2200" dirty="0">
                        <a:latin typeface="Cambria Math" panose="02040503050406030204" pitchFamily="18" charset="0"/>
                        <a:ea typeface="Cambria Math" panose="02040503050406030204" pitchFamily="18" charset="0"/>
                        <a:cs typeface="Lato" panose="020F0502020204030203" pitchFamily="34" charset="0"/>
                      </a:rPr>
                      <m:t>P</m:t>
                    </m:r>
                    <m:r>
                      <m:rPr>
                        <m:nor/>
                      </m:rPr>
                      <a:rPr lang="vi-VN" sz="2200" dirty="0">
                        <a:latin typeface="Cambria Math" panose="02040503050406030204" pitchFamily="18" charset="0"/>
                        <a:ea typeface="Cambria Math" panose="02040503050406030204" pitchFamily="18" charset="0"/>
                        <a:cs typeface="Lato" panose="020F0502020204030203" pitchFamily="34" charset="0"/>
                      </a:rPr>
                      <m:t>(</m:t>
                    </m:r>
                    <m:r>
                      <m:rPr>
                        <m:nor/>
                      </m:rPr>
                      <a:rPr lang="vi-VN" sz="2200" dirty="0">
                        <a:latin typeface="Cambria Math" panose="02040503050406030204" pitchFamily="18" charset="0"/>
                        <a:ea typeface="Cambria Math" panose="02040503050406030204" pitchFamily="18" charset="0"/>
                        <a:cs typeface="Lato" panose="020F0502020204030203" pitchFamily="34" charset="0"/>
                      </a:rPr>
                      <m:t>c</m:t>
                    </m:r>
                    <m:r>
                      <m:rPr>
                        <m:nor/>
                      </m:rPr>
                      <a:rPr lang="vi-VN" sz="2200" dirty="0">
                        <a:latin typeface="Cambria Math" panose="02040503050406030204" pitchFamily="18" charset="0"/>
                        <a:ea typeface="Cambria Math" panose="02040503050406030204" pitchFamily="18" charset="0"/>
                        <a:cs typeface="Lato" panose="020F0502020204030203" pitchFamily="34" charset="0"/>
                      </a:rPr>
                      <m:t>) + </m:t>
                    </m:r>
                    <m:nary>
                      <m:naryPr>
                        <m:chr m:val="∑"/>
                        <m:ctrlPr>
                          <a:rPr lang="vi-VN" sz="2200" b="0" i="1" dirty="0" smtClean="0">
                            <a:latin typeface="Cambria Math" panose="02040503050406030204" pitchFamily="18" charset="0"/>
                            <a:ea typeface="Cambria Math" panose="02040503050406030204" pitchFamily="18" charset="0"/>
                            <a:cs typeface="Lato" panose="020F0502020204030203" pitchFamily="34" charset="0"/>
                          </a:rPr>
                        </m:ctrlPr>
                      </m:naryPr>
                      <m:sub>
                        <m:r>
                          <m:rPr>
                            <m:sty m:val="p"/>
                            <m:brk m:alnAt="23"/>
                          </m:rPr>
                          <a:rPr lang="vi-VN" sz="2200" i="1" dirty="0">
                            <a:latin typeface="Cambria Math" panose="02040503050406030204" pitchFamily="18" charset="0"/>
                            <a:ea typeface="Cambria Math" panose="02040503050406030204" pitchFamily="18" charset="0"/>
                            <a:cs typeface="Lato" panose="020F0502020204030203" pitchFamily="34" charset="0"/>
                          </a:rPr>
                          <m:t>i</m:t>
                        </m:r>
                        <m:r>
                          <a:rPr lang="vi-VN" sz="2200" b="0" i="1" dirty="0" smtClean="0">
                            <a:latin typeface="Cambria Math" panose="02040503050406030204" pitchFamily="18" charset="0"/>
                            <a:ea typeface="Cambria Math" panose="02040503050406030204" pitchFamily="18" charset="0"/>
                            <a:cs typeface="Lato" panose="020F0502020204030203" pitchFamily="34" charset="0"/>
                          </a:rPr>
                          <m:t>= </m:t>
                        </m:r>
                        <m:r>
                          <a:rPr lang="vi-VN" sz="2200" i="1" dirty="0">
                            <a:latin typeface="Cambria Math" panose="02040503050406030204" pitchFamily="18" charset="0"/>
                            <a:ea typeface="Cambria Math" panose="02040503050406030204" pitchFamily="18" charset="0"/>
                            <a:cs typeface="Lato" panose="020F0502020204030203" pitchFamily="34" charset="0"/>
                          </a:rPr>
                          <m:t>1</m:t>
                        </m:r>
                      </m:sub>
                      <m:sup>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n</m:t>
                        </m:r>
                      </m:sup>
                      <m:e>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log</m:t>
                        </m:r>
                        <m:r>
                          <a:rPr lang="vi-VN" sz="2200" b="0" i="1" dirty="0" smtClean="0">
                            <a:latin typeface="Cambria Math" panose="02040503050406030204" pitchFamily="18" charset="0"/>
                            <a:ea typeface="Cambria Math" panose="02040503050406030204" pitchFamily="18" charset="0"/>
                            <a:cs typeface="Lato" panose="020F0502020204030203" pitchFamily="34" charset="0"/>
                          </a:rPr>
                          <m:t>(</m:t>
                        </m:r>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P</m:t>
                        </m:r>
                        <m:d>
                          <m:dPr>
                            <m:ctrlPr>
                              <a:rPr lang="vi-VN" sz="2200" b="0" i="1" dirty="0" smtClean="0">
                                <a:latin typeface="Cambria Math" panose="02040503050406030204" pitchFamily="18" charset="0"/>
                                <a:ea typeface="Cambria Math" panose="02040503050406030204" pitchFamily="18" charset="0"/>
                                <a:cs typeface="Lato" panose="020F0502020204030203" pitchFamily="34" charset="0"/>
                              </a:rPr>
                            </m:ctrlPr>
                          </m:dPr>
                          <m:e>
                            <m:sSub>
                              <m:sSubPr>
                                <m:ctrlPr>
                                  <a:rPr lang="vi-VN" sz="2200" b="0" i="1" dirty="0" smtClean="0">
                                    <a:latin typeface="Cambria Math" panose="02040503050406030204" pitchFamily="18" charset="0"/>
                                    <a:ea typeface="Cambria Math" panose="02040503050406030204" pitchFamily="18" charset="0"/>
                                    <a:cs typeface="Lato" panose="020F0502020204030203" pitchFamily="34" charset="0"/>
                                  </a:rPr>
                                </m:ctrlPr>
                              </m:sSubPr>
                              <m:e>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x</m:t>
                                </m:r>
                              </m:e>
                              <m:sub>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i</m:t>
                                </m:r>
                              </m:sub>
                            </m:sSub>
                          </m:e>
                          <m:e>
                            <m:r>
                              <m:rPr>
                                <m:sty m:val="p"/>
                              </m:rPr>
                              <a:rPr lang="vi-VN" sz="2200" i="1" dirty="0">
                                <a:latin typeface="Cambria Math" panose="02040503050406030204" pitchFamily="18" charset="0"/>
                                <a:ea typeface="Cambria Math" panose="02040503050406030204" pitchFamily="18" charset="0"/>
                                <a:cs typeface="Lato" panose="020F0502020204030203" pitchFamily="34" charset="0"/>
                              </a:rPr>
                              <m:t>c</m:t>
                            </m:r>
                          </m:e>
                        </m:d>
                        <m:r>
                          <a:rPr lang="vi-VN" sz="2200" b="0" i="1" dirty="0" smtClean="0">
                            <a:latin typeface="Cambria Math" panose="02040503050406030204" pitchFamily="18" charset="0"/>
                            <a:ea typeface="Cambria Math" panose="02040503050406030204" pitchFamily="18" charset="0"/>
                            <a:cs typeface="Lato" panose="020F0502020204030203" pitchFamily="34" charset="0"/>
                          </a:rPr>
                          <m:t>)</m:t>
                        </m:r>
                      </m:e>
                    </m:nary>
                  </m:oMath>
                </a14:m>
                <a:endParaRPr lang="en-US" sz="2200" dirty="0">
                  <a:latin typeface="Cambria Math" panose="02040503050406030204" pitchFamily="18" charset="0"/>
                  <a:ea typeface="Cambria Math" panose="02040503050406030204" pitchFamily="18" charset="0"/>
                  <a:cs typeface="Lato" panose="020F0502020204030203" pitchFamily="34" charset="0"/>
                </a:endParaRPr>
              </a:p>
            </p:txBody>
          </p:sp>
        </mc:Choice>
        <mc:Fallback xmlns="">
          <p:sp>
            <p:nvSpPr>
              <p:cNvPr id="16" name="TextBox 15">
                <a:extLst>
                  <a:ext uri="{FF2B5EF4-FFF2-40B4-BE49-F238E27FC236}">
                    <a16:creationId xmlns:a16="http://schemas.microsoft.com/office/drawing/2014/main" id="{C9340DFD-3281-E483-B2D5-CD3B09BD0B19}"/>
                  </a:ext>
                </a:extLst>
              </p:cNvPr>
              <p:cNvSpPr txBox="1">
                <a:spLocks noRot="1" noChangeAspect="1" noMove="1" noResize="1" noEditPoints="1" noAdjustHandles="1" noChangeArrowheads="1" noChangeShapeType="1" noTextEdit="1"/>
              </p:cNvSpPr>
              <p:nvPr/>
            </p:nvSpPr>
            <p:spPr>
              <a:xfrm>
                <a:off x="2124098" y="1449282"/>
                <a:ext cx="5771985" cy="430887"/>
              </a:xfrm>
              <a:prstGeom prst="rect">
                <a:avLst/>
              </a:prstGeom>
              <a:blipFill>
                <a:blip r:embed="rId3"/>
                <a:stretch>
                  <a:fillRect l="-1373" t="-127143" b="-19428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8449F476-B6BE-E5EF-D1FD-98889216DCCA}"/>
              </a:ext>
            </a:extLst>
          </p:cNvPr>
          <p:cNvSpPr txBox="1"/>
          <p:nvPr/>
        </p:nvSpPr>
        <p:spPr>
          <a:xfrm>
            <a:off x="117411" y="903809"/>
            <a:ext cx="2252163" cy="430887"/>
          </a:xfrm>
          <a:prstGeom prst="rect">
            <a:avLst/>
          </a:prstGeom>
          <a:noFill/>
        </p:spPr>
        <p:txBody>
          <a:bodyPr wrap="square" rtlCol="0">
            <a:spAutoFit/>
          </a:bodyPr>
          <a:lstStyle/>
          <a:p>
            <a:r>
              <a:rPr lang="vi-VN" sz="2200" b="1"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rPr>
              <a:t>Đầu ra dự đoán</a:t>
            </a:r>
            <a:endParaRPr lang="en-US" sz="2200" b="1"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5E41A55-5D11-D22A-BDA5-953A0B263D8C}"/>
                  </a:ext>
                </a:extLst>
              </p:cNvPr>
              <p:cNvSpPr txBox="1"/>
              <p:nvPr/>
            </p:nvSpPr>
            <p:spPr>
              <a:xfrm>
                <a:off x="850040" y="2130075"/>
                <a:ext cx="6887882" cy="489814"/>
              </a:xfrm>
              <a:prstGeom prst="rect">
                <a:avLst/>
              </a:prstGeom>
              <a:noFill/>
            </p:spPr>
            <p:txBody>
              <a:bodyPr wrap="square" rtlCol="0">
                <a:spAutoFit/>
              </a:bodyPr>
              <a:lstStyle/>
              <a:p>
                <a:pPr marL="285750" indent="-285750">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P(c) = </a:t>
                </a:r>
                <a14:m>
                  <m:oMath xmlns:m="http://schemas.openxmlformats.org/officeDocument/2006/math">
                    <m:f>
                      <m:fPr>
                        <m:ctrlPr>
                          <a:rPr lang="vi-VN" i="1" smtClean="0">
                            <a:latin typeface="Cambria Math" panose="02040503050406030204" pitchFamily="18" charset="0"/>
                            <a:ea typeface="Lato" panose="020F0502020204030203" pitchFamily="34" charset="0"/>
                            <a:cs typeface="Lato" panose="020F0502020204030203" pitchFamily="34" charset="0"/>
                          </a:rPr>
                        </m:ctrlPr>
                      </m:fPr>
                      <m:num>
                        <m:sSub>
                          <m:sSubPr>
                            <m:ctrlPr>
                              <a:rPr lang="vi-VN" i="1" smtClean="0">
                                <a:latin typeface="Cambria Math" panose="02040503050406030204" pitchFamily="18" charset="0"/>
                                <a:ea typeface="Lato" panose="020F0502020204030203" pitchFamily="34" charset="0"/>
                                <a:cs typeface="Lato" panose="020F0502020204030203" pitchFamily="34" charset="0"/>
                              </a:rPr>
                            </m:ctrlPr>
                          </m:sSubPr>
                          <m:e>
                            <m:r>
                              <m:rPr>
                                <m:sty m:val="p"/>
                              </m:rPr>
                              <a:rPr lang="vi-VN" i="1">
                                <a:latin typeface="Cambria Math" panose="02040503050406030204" pitchFamily="18" charset="0"/>
                                <a:ea typeface="Lato" panose="020F0502020204030203" pitchFamily="34" charset="0"/>
                                <a:cs typeface="Lato" panose="020F0502020204030203" pitchFamily="34" charset="0"/>
                              </a:rPr>
                              <m:t>D</m:t>
                            </m:r>
                          </m:e>
                          <m:sub>
                            <m:r>
                              <m:rPr>
                                <m:sty m:val="p"/>
                              </m:rPr>
                              <a:rPr lang="vi-VN" i="1">
                                <a:latin typeface="Cambria Math" panose="02040503050406030204" pitchFamily="18" charset="0"/>
                                <a:ea typeface="Lato" panose="020F0502020204030203" pitchFamily="34" charset="0"/>
                                <a:cs typeface="Lato" panose="020F0502020204030203" pitchFamily="34" charset="0"/>
                              </a:rPr>
                              <m:t>c</m:t>
                            </m:r>
                          </m:sub>
                        </m:sSub>
                      </m:num>
                      <m:den>
                        <m:r>
                          <m:rPr>
                            <m:sty m:val="p"/>
                          </m:rPr>
                          <a:rPr lang="vi-VN" i="1">
                            <a:latin typeface="Cambria Math" panose="02040503050406030204" pitchFamily="18" charset="0"/>
                            <a:ea typeface="Lato" panose="020F0502020204030203" pitchFamily="34" charset="0"/>
                            <a:cs typeface="Lato" panose="020F0502020204030203" pitchFamily="34" charset="0"/>
                          </a:rPr>
                          <m:t>D</m:t>
                        </m:r>
                      </m:den>
                    </m:f>
                    <m:r>
                      <a:rPr lang="vi-VN" b="0" i="1" smtClean="0">
                        <a:latin typeface="Cambria Math" panose="02040503050406030204" pitchFamily="18" charset="0"/>
                        <a:ea typeface="Lato" panose="020F0502020204030203" pitchFamily="34" charset="0"/>
                        <a:cs typeface="Lato" panose="020F0502020204030203" pitchFamily="34" charset="0"/>
                      </a:rPr>
                      <m:t> </m:t>
                    </m:r>
                    <m:r>
                      <m:rPr>
                        <m:sty m:val="p"/>
                      </m:rPr>
                      <a:rPr lang="vi-VN" i="1">
                        <a:latin typeface="Cambria Math" panose="02040503050406030204" pitchFamily="18" charset="0"/>
                        <a:ea typeface="Lato" panose="020F0502020204030203" pitchFamily="34" charset="0"/>
                        <a:cs typeface="Lato" panose="020F0502020204030203" pitchFamily="34" charset="0"/>
                      </a:rPr>
                      <m:t>trong</m:t>
                    </m:r>
                  </m:oMath>
                </a14:m>
                <a:r>
                  <a:rPr lang="vi-VN" dirty="0">
                    <a:latin typeface="Lato" panose="020F0502020204030203" pitchFamily="34" charset="0"/>
                    <a:ea typeface="Lato" panose="020F0502020204030203" pitchFamily="34" charset="0"/>
                    <a:cs typeface="Lato" panose="020F0502020204030203" pitchFamily="34" charset="0"/>
                  </a:rPr>
                  <a:t> đó </a:t>
                </a:r>
                <a14:m>
                  <m:oMath xmlns:m="http://schemas.openxmlformats.org/officeDocument/2006/math">
                    <m:sSub>
                      <m:sSubPr>
                        <m:ctrlPr>
                          <a:rPr lang="vi-VN" i="1">
                            <a:latin typeface="Cambria Math" panose="02040503050406030204" pitchFamily="18" charset="0"/>
                            <a:ea typeface="Lato" panose="020F0502020204030203" pitchFamily="34" charset="0"/>
                            <a:cs typeface="Lato" panose="020F0502020204030203" pitchFamily="34" charset="0"/>
                          </a:rPr>
                        </m:ctrlPr>
                      </m:sSubPr>
                      <m:e>
                        <m:r>
                          <m:rPr>
                            <m:sty m:val="p"/>
                          </m:rPr>
                          <a:rPr lang="vi-VN" i="1">
                            <a:latin typeface="Cambria Math" panose="02040503050406030204" pitchFamily="18" charset="0"/>
                            <a:ea typeface="Lato" panose="020F0502020204030203" pitchFamily="34" charset="0"/>
                            <a:cs typeface="Lato" panose="020F0502020204030203" pitchFamily="34" charset="0"/>
                          </a:rPr>
                          <m:t>D</m:t>
                        </m:r>
                      </m:e>
                      <m:sub>
                        <m:r>
                          <m:rPr>
                            <m:sty m:val="p"/>
                          </m:rPr>
                          <a:rPr lang="vi-VN" i="1">
                            <a:latin typeface="Cambria Math" panose="02040503050406030204" pitchFamily="18" charset="0"/>
                            <a:ea typeface="Lato" panose="020F0502020204030203" pitchFamily="34" charset="0"/>
                            <a:cs typeface="Lato" panose="020F0502020204030203" pitchFamily="34" charset="0"/>
                          </a:rPr>
                          <m:t>c</m:t>
                        </m:r>
                      </m:sub>
                    </m:sSub>
                  </m:oMath>
                </a14:m>
                <a:r>
                  <a:rPr lang="vi-VN" dirty="0">
                    <a:latin typeface="Lato" panose="020F0502020204030203" pitchFamily="34" charset="0"/>
                    <a:ea typeface="Lato" panose="020F0502020204030203" pitchFamily="34" charset="0"/>
                    <a:cs typeface="Lato" panose="020F0502020204030203" pitchFamily="34" charset="0"/>
                  </a:rPr>
                  <a:t> là số mẫu thuộc lớp c trong tập dữ liệu D</a:t>
                </a:r>
                <a:endParaRPr lang="en-US"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9" name="TextBox 18">
                <a:extLst>
                  <a:ext uri="{FF2B5EF4-FFF2-40B4-BE49-F238E27FC236}">
                    <a16:creationId xmlns:a16="http://schemas.microsoft.com/office/drawing/2014/main" id="{05E41A55-5D11-D22A-BDA5-953A0B263D8C}"/>
                  </a:ext>
                </a:extLst>
              </p:cNvPr>
              <p:cNvSpPr txBox="1">
                <a:spLocks noRot="1" noChangeAspect="1" noMove="1" noResize="1" noEditPoints="1" noAdjustHandles="1" noChangeArrowheads="1" noChangeShapeType="1" noTextEdit="1"/>
              </p:cNvSpPr>
              <p:nvPr/>
            </p:nvSpPr>
            <p:spPr>
              <a:xfrm>
                <a:off x="850040" y="2130075"/>
                <a:ext cx="6887882" cy="489814"/>
              </a:xfrm>
              <a:prstGeom prst="rect">
                <a:avLst/>
              </a:prstGeom>
              <a:blipFill>
                <a:blip r:embed="rId4"/>
                <a:stretch>
                  <a:fillRect l="-531"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7FCAEF-6426-1580-9B50-7954B7B118F0}"/>
                  </a:ext>
                </a:extLst>
              </p:cNvPr>
              <p:cNvSpPr txBox="1"/>
              <p:nvPr/>
            </p:nvSpPr>
            <p:spPr>
              <a:xfrm>
                <a:off x="850040" y="2661990"/>
                <a:ext cx="7046043" cy="1935658"/>
              </a:xfrm>
              <a:prstGeom prst="rect">
                <a:avLst/>
              </a:prstGeom>
              <a:noFill/>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r>
                      <m:rPr>
                        <m:sty m:val="p"/>
                      </m:rPr>
                      <a:rPr lang="vi-VN" sz="1800" i="1" dirty="0" smtClean="0">
                        <a:latin typeface="Cambria Math" panose="02040503050406030204" pitchFamily="18" charset="0"/>
                        <a:ea typeface="Cambria Math" panose="02040503050406030204" pitchFamily="18" charset="0"/>
                        <a:cs typeface="Lato" panose="020F0502020204030203" pitchFamily="34" charset="0"/>
                      </a:rPr>
                      <m:t>P</m:t>
                    </m:r>
                    <m:d>
                      <m:dPr>
                        <m:ctrlPr>
                          <a:rPr lang="vi-VN" sz="1800" b="0" i="1" dirty="0" smtClean="0">
                            <a:latin typeface="Cambria Math" panose="02040503050406030204" pitchFamily="18" charset="0"/>
                            <a:ea typeface="Cambria Math" panose="02040503050406030204" pitchFamily="18" charset="0"/>
                            <a:cs typeface="Lato" panose="020F0502020204030203" pitchFamily="34" charset="0"/>
                          </a:rPr>
                        </m:ctrlPr>
                      </m:dPr>
                      <m:e>
                        <m:sSub>
                          <m:sSubPr>
                            <m:ctrlPr>
                              <a:rPr lang="vi-VN" sz="1800" b="0" i="1" dirty="0" smtClean="0">
                                <a:latin typeface="Cambria Math" panose="02040503050406030204" pitchFamily="18" charset="0"/>
                                <a:ea typeface="Cambria Math" panose="02040503050406030204" pitchFamily="18" charset="0"/>
                                <a:cs typeface="Lato" panose="020F0502020204030203" pitchFamily="34" charset="0"/>
                              </a:rPr>
                            </m:ctrlPr>
                          </m:sSubPr>
                          <m:e>
                            <m:r>
                              <m:rPr>
                                <m:sty m:val="p"/>
                              </m:rPr>
                              <a:rPr lang="vi-VN" sz="1800" i="1" dirty="0">
                                <a:latin typeface="Cambria Math" panose="02040503050406030204" pitchFamily="18" charset="0"/>
                                <a:ea typeface="Cambria Math" panose="02040503050406030204" pitchFamily="18" charset="0"/>
                                <a:cs typeface="Lato" panose="020F0502020204030203" pitchFamily="34" charset="0"/>
                              </a:rPr>
                              <m:t>x</m:t>
                            </m:r>
                          </m:e>
                          <m:sub>
                            <m:r>
                              <m:rPr>
                                <m:sty m:val="p"/>
                              </m:rPr>
                              <a:rPr lang="vi-VN" sz="1800" i="1" dirty="0">
                                <a:latin typeface="Cambria Math" panose="02040503050406030204" pitchFamily="18" charset="0"/>
                                <a:ea typeface="Cambria Math" panose="02040503050406030204" pitchFamily="18" charset="0"/>
                                <a:cs typeface="Lato" panose="020F0502020204030203" pitchFamily="34" charset="0"/>
                              </a:rPr>
                              <m:t>i</m:t>
                            </m:r>
                          </m:sub>
                        </m:sSub>
                      </m:e>
                      <m:e>
                        <m:r>
                          <m:rPr>
                            <m:sty m:val="p"/>
                          </m:rPr>
                          <a:rPr lang="vi-VN" sz="1800" i="1" dirty="0">
                            <a:latin typeface="Cambria Math" panose="02040503050406030204" pitchFamily="18" charset="0"/>
                            <a:ea typeface="Cambria Math" panose="02040503050406030204" pitchFamily="18" charset="0"/>
                            <a:cs typeface="Lato" panose="020F0502020204030203" pitchFamily="34" charset="0"/>
                          </a:rPr>
                          <m:t>c</m:t>
                        </m:r>
                      </m:e>
                    </m:d>
                    <m:r>
                      <a:rPr lang="vi-VN" sz="1800" b="0" i="1" dirty="0" smtClean="0">
                        <a:latin typeface="Cambria Math" panose="02040503050406030204" pitchFamily="18" charset="0"/>
                        <a:ea typeface="Cambria Math" panose="02040503050406030204" pitchFamily="18" charset="0"/>
                        <a:cs typeface="Lato" panose="020F0502020204030203" pitchFamily="34" charset="0"/>
                      </a:rPr>
                      <m:t>=</m:t>
                    </m:r>
                    <m:f>
                      <m:fPr>
                        <m:ctrlPr>
                          <a:rPr lang="vi-VN" sz="1800" b="0" i="1" dirty="0" smtClean="0">
                            <a:latin typeface="Cambria Math" panose="02040503050406030204" pitchFamily="18" charset="0"/>
                            <a:ea typeface="Cambria Math" panose="02040503050406030204" pitchFamily="18" charset="0"/>
                            <a:cs typeface="Lato" panose="020F0502020204030203" pitchFamily="34" charset="0"/>
                          </a:rPr>
                        </m:ctrlPr>
                      </m:fPr>
                      <m:num>
                        <m:sSub>
                          <m:sSubPr>
                            <m:ctrlPr>
                              <a:rPr lang="vi-VN" sz="1800" b="0" i="1" dirty="0" smtClean="0">
                                <a:latin typeface="Cambria Math" panose="02040503050406030204" pitchFamily="18" charset="0"/>
                                <a:ea typeface="Cambria Math" panose="02040503050406030204" pitchFamily="18" charset="0"/>
                                <a:cs typeface="Lato" panose="020F0502020204030203" pitchFamily="34" charset="0"/>
                              </a:rPr>
                            </m:ctrlPr>
                          </m:sSubPr>
                          <m:e>
                            <m:r>
                              <m:rPr>
                                <m:sty m:val="p"/>
                              </m:rPr>
                              <a:rPr lang="vi-VN" i="1" dirty="0">
                                <a:latin typeface="Cambria Math" panose="02040503050406030204" pitchFamily="18" charset="0"/>
                                <a:ea typeface="Cambria Math" panose="02040503050406030204" pitchFamily="18" charset="0"/>
                                <a:cs typeface="Lato" panose="020F0502020204030203" pitchFamily="34" charset="0"/>
                              </a:rPr>
                              <m:t>N</m:t>
                            </m:r>
                          </m:e>
                          <m:sub>
                            <m:r>
                              <m:rPr>
                                <m:sty m:val="p"/>
                              </m:rPr>
                              <a:rPr lang="vi-VN" i="1" dirty="0">
                                <a:latin typeface="Cambria Math" panose="02040503050406030204" pitchFamily="18" charset="0"/>
                                <a:ea typeface="Cambria Math" panose="02040503050406030204" pitchFamily="18" charset="0"/>
                                <a:cs typeface="Lato" panose="020F0502020204030203" pitchFamily="34" charset="0"/>
                              </a:rPr>
                              <m:t>ci</m:t>
                            </m:r>
                          </m:sub>
                        </m:sSub>
                        <m:r>
                          <a:rPr lang="vi-VN" sz="1800" b="0" i="1" dirty="0" smtClean="0">
                            <a:latin typeface="Cambria Math" panose="02040503050406030204" pitchFamily="18" charset="0"/>
                            <a:ea typeface="Cambria Math" panose="02040503050406030204" pitchFamily="18" charset="0"/>
                            <a:cs typeface="Lato" panose="020F0502020204030203" pitchFamily="34" charset="0"/>
                          </a:rPr>
                          <m:t>+ </m:t>
                        </m:r>
                        <m:r>
                          <a:rPr lang="vi-VN" sz="1800" b="0" i="1" dirty="0" smtClean="0">
                            <a:latin typeface="Cambria Math" panose="02040503050406030204" pitchFamily="18" charset="0"/>
                            <a:ea typeface="Cambria Math" panose="02040503050406030204" pitchFamily="18" charset="0"/>
                            <a:cs typeface="Lato" panose="020F0502020204030203" pitchFamily="34" charset="0"/>
                          </a:rPr>
                          <m:t>𝛼</m:t>
                        </m:r>
                      </m:num>
                      <m:den>
                        <m:sSub>
                          <m:sSubPr>
                            <m:ctrlPr>
                              <a:rPr lang="vi-VN" sz="1800" b="0" i="1" dirty="0" smtClean="0">
                                <a:latin typeface="Cambria Math" panose="02040503050406030204" pitchFamily="18" charset="0"/>
                                <a:ea typeface="Cambria Math" panose="02040503050406030204" pitchFamily="18" charset="0"/>
                                <a:cs typeface="Lato" panose="020F0502020204030203" pitchFamily="34" charset="0"/>
                              </a:rPr>
                            </m:ctrlPr>
                          </m:sSubPr>
                          <m:e>
                            <m:r>
                              <m:rPr>
                                <m:sty m:val="p"/>
                              </m:rPr>
                              <a:rPr lang="vi-VN" i="1" dirty="0">
                                <a:latin typeface="Cambria Math" panose="02040503050406030204" pitchFamily="18" charset="0"/>
                                <a:ea typeface="Cambria Math" panose="02040503050406030204" pitchFamily="18" charset="0"/>
                                <a:cs typeface="Lato" panose="020F0502020204030203" pitchFamily="34" charset="0"/>
                              </a:rPr>
                              <m:t>N</m:t>
                            </m:r>
                          </m:e>
                          <m:sub>
                            <m:r>
                              <m:rPr>
                                <m:sty m:val="p"/>
                              </m:rPr>
                              <a:rPr lang="vi-VN" i="1" dirty="0">
                                <a:latin typeface="Cambria Math" panose="02040503050406030204" pitchFamily="18" charset="0"/>
                                <a:ea typeface="Cambria Math" panose="02040503050406030204" pitchFamily="18" charset="0"/>
                                <a:cs typeface="Lato" panose="020F0502020204030203" pitchFamily="34" charset="0"/>
                              </a:rPr>
                              <m:t>c</m:t>
                            </m:r>
                            <m:r>
                              <a:rPr lang="vi-VN" b="0" i="1" dirty="0" smtClean="0">
                                <a:latin typeface="Cambria Math" panose="02040503050406030204" pitchFamily="18" charset="0"/>
                                <a:ea typeface="Cambria Math" panose="02040503050406030204" pitchFamily="18" charset="0"/>
                                <a:cs typeface="Lato" panose="020F0502020204030203" pitchFamily="34" charset="0"/>
                              </a:rPr>
                              <m:t> </m:t>
                            </m:r>
                          </m:sub>
                        </m:sSub>
                        <m:r>
                          <a:rPr lang="vi-VN" sz="1800" b="0" i="1" dirty="0" smtClean="0">
                            <a:latin typeface="Cambria Math" panose="02040503050406030204" pitchFamily="18" charset="0"/>
                            <a:ea typeface="Cambria Math" panose="02040503050406030204" pitchFamily="18" charset="0"/>
                            <a:cs typeface="Lato" panose="020F0502020204030203" pitchFamily="34" charset="0"/>
                          </a:rPr>
                          <m:t>+</m:t>
                        </m:r>
                        <m:r>
                          <m:rPr>
                            <m:sty m:val="p"/>
                          </m:rPr>
                          <a:rPr lang="vi-VN" i="1" dirty="0">
                            <a:latin typeface="Cambria Math" panose="02040503050406030204" pitchFamily="18" charset="0"/>
                            <a:ea typeface="Cambria Math" panose="02040503050406030204" pitchFamily="18" charset="0"/>
                            <a:cs typeface="Lato" panose="020F0502020204030203" pitchFamily="34" charset="0"/>
                          </a:rPr>
                          <m:t>d</m:t>
                        </m:r>
                        <m:r>
                          <a:rPr lang="vi-VN" i="1" dirty="0">
                            <a:latin typeface="Cambria Math" panose="02040503050406030204" pitchFamily="18" charset="0"/>
                            <a:ea typeface="Cambria Math" panose="02040503050406030204" pitchFamily="18" charset="0"/>
                            <a:cs typeface="Lato" panose="020F0502020204030203" pitchFamily="34" charset="0"/>
                          </a:rPr>
                          <m:t>𝛼</m:t>
                        </m:r>
                      </m:den>
                    </m:f>
                  </m:oMath>
                </a14:m>
                <a:endParaRPr lang="vi-VN" i="1" dirty="0">
                  <a:latin typeface="Cambria Math" panose="02040503050406030204" pitchFamily="18" charset="0"/>
                  <a:ea typeface="Cambria Math" panose="02040503050406030204" pitchFamily="18" charset="0"/>
                  <a:cs typeface="Lato" panose="020F0502020204030203" pitchFamily="34" charset="0"/>
                </a:endParaRPr>
              </a:p>
              <a:p>
                <a:pPr marL="742950" lvl="1" indent="-285750">
                  <a:lnSpc>
                    <a:spcPct val="150000"/>
                  </a:lnSpc>
                  <a:buFont typeface="Arial" panose="020B0604020202020204" pitchFamily="34" charset="0"/>
                  <a:buChar char="•"/>
                </a:pPr>
                <a14:m>
                  <m:oMath xmlns:m="http://schemas.openxmlformats.org/officeDocument/2006/math">
                    <m:sSub>
                      <m:sSubPr>
                        <m:ctrlPr>
                          <a:rPr lang="vi-VN" i="1" dirty="0">
                            <a:latin typeface="Cambria Math" panose="02040503050406030204" pitchFamily="18" charset="0"/>
                            <a:ea typeface="Cambria Math" panose="02040503050406030204" pitchFamily="18" charset="0"/>
                            <a:cs typeface="Lato" panose="020F0502020204030203" pitchFamily="34" charset="0"/>
                          </a:rPr>
                        </m:ctrlPr>
                      </m:sSubPr>
                      <m:e>
                        <m:r>
                          <m:rPr>
                            <m:sty m:val="p"/>
                          </m:rPr>
                          <a:rPr lang="vi-VN" i="1" dirty="0">
                            <a:latin typeface="Cambria Math" panose="02040503050406030204" pitchFamily="18" charset="0"/>
                            <a:ea typeface="Cambria Math" panose="02040503050406030204" pitchFamily="18" charset="0"/>
                            <a:cs typeface="Lato" panose="020F0502020204030203" pitchFamily="34" charset="0"/>
                          </a:rPr>
                          <m:t>N</m:t>
                        </m:r>
                      </m:e>
                      <m:sub>
                        <m:r>
                          <m:rPr>
                            <m:sty m:val="p"/>
                          </m:rPr>
                          <a:rPr lang="vi-VN" i="1" dirty="0">
                            <a:latin typeface="Cambria Math" panose="02040503050406030204" pitchFamily="18" charset="0"/>
                            <a:ea typeface="Cambria Math" panose="02040503050406030204" pitchFamily="18" charset="0"/>
                            <a:cs typeface="Lato" panose="020F0502020204030203" pitchFamily="34" charset="0"/>
                          </a:rPr>
                          <m:t>ci</m:t>
                        </m:r>
                      </m:sub>
                    </m:sSub>
                  </m:oMath>
                </a14:m>
                <a:r>
                  <a:rPr lang="vi-VN" dirty="0">
                    <a:latin typeface="Lato" panose="020F0502020204030203" pitchFamily="34" charset="0"/>
                    <a:ea typeface="Lato" panose="020F0502020204030203" pitchFamily="34" charset="0"/>
                    <a:cs typeface="Lato" panose="020F0502020204030203" pitchFamily="34" charset="0"/>
                  </a:rPr>
                  <a:t> số lần token </a:t>
                </a:r>
                <a14:m>
                  <m:oMath xmlns:m="http://schemas.openxmlformats.org/officeDocument/2006/math">
                    <m:sSub>
                      <m:sSubPr>
                        <m:ctrlPr>
                          <a:rPr lang="vi-VN" i="1" smtClean="0">
                            <a:latin typeface="Cambria Math" panose="02040503050406030204" pitchFamily="18" charset="0"/>
                            <a:ea typeface="Lato" panose="020F0502020204030203" pitchFamily="34" charset="0"/>
                            <a:cs typeface="Lato" panose="020F0502020204030203" pitchFamily="34" charset="0"/>
                          </a:rPr>
                        </m:ctrlPr>
                      </m:sSubPr>
                      <m:e>
                        <m:r>
                          <m:rPr>
                            <m:sty m:val="p"/>
                          </m:rPr>
                          <a:rPr lang="vi-VN" i="1">
                            <a:latin typeface="Cambria Math" panose="02040503050406030204" pitchFamily="18" charset="0"/>
                            <a:ea typeface="Lato" panose="020F0502020204030203" pitchFamily="34" charset="0"/>
                            <a:cs typeface="Lato" panose="020F0502020204030203" pitchFamily="34" charset="0"/>
                          </a:rPr>
                          <m:t>x</m:t>
                        </m:r>
                      </m:e>
                      <m:sub>
                        <m:r>
                          <m:rPr>
                            <m:sty m:val="p"/>
                          </m:rPr>
                          <a:rPr lang="vi-VN" i="1">
                            <a:latin typeface="Cambria Math" panose="02040503050406030204" pitchFamily="18" charset="0"/>
                            <a:ea typeface="Lato" panose="020F0502020204030203" pitchFamily="34" charset="0"/>
                            <a:cs typeface="Lato" panose="020F0502020204030203" pitchFamily="34" charset="0"/>
                          </a:rPr>
                          <m:t>i</m:t>
                        </m:r>
                      </m:sub>
                    </m:sSub>
                  </m:oMath>
                </a14:m>
                <a:r>
                  <a:rPr lang="vi-VN" dirty="0">
                    <a:latin typeface="Lato" panose="020F0502020204030203" pitchFamily="34" charset="0"/>
                    <a:ea typeface="Lato" panose="020F0502020204030203" pitchFamily="34" charset="0"/>
                    <a:cs typeface="Lato" panose="020F0502020204030203" pitchFamily="34" charset="0"/>
                  </a:rPr>
                  <a:t> xuất hiện trong lớp c</a:t>
                </a:r>
              </a:p>
              <a:p>
                <a:pPr marL="742950" lvl="1" indent="-285750">
                  <a:lnSpc>
                    <a:spcPct val="150000"/>
                  </a:lnSpc>
                  <a:buFont typeface="Arial" panose="020B0604020202020204" pitchFamily="34" charset="0"/>
                  <a:buChar char="•"/>
                </a:pPr>
                <a14:m>
                  <m:oMath xmlns:m="http://schemas.openxmlformats.org/officeDocument/2006/math">
                    <m:sSub>
                      <m:sSubPr>
                        <m:ctrlPr>
                          <a:rPr lang="vi-VN" i="1" smtClean="0">
                            <a:latin typeface="Cambria Math" panose="02040503050406030204" pitchFamily="18" charset="0"/>
                            <a:ea typeface="Lato" panose="020F0502020204030203" pitchFamily="34" charset="0"/>
                            <a:cs typeface="Lato" panose="020F0502020204030203" pitchFamily="34" charset="0"/>
                          </a:rPr>
                        </m:ctrlPr>
                      </m:sSubPr>
                      <m:e>
                        <m:r>
                          <m:rPr>
                            <m:sty m:val="p"/>
                          </m:rPr>
                          <a:rPr lang="vi-VN" i="1">
                            <a:latin typeface="Cambria Math" panose="02040503050406030204" pitchFamily="18" charset="0"/>
                            <a:ea typeface="Lato" panose="020F0502020204030203" pitchFamily="34" charset="0"/>
                            <a:cs typeface="Lato" panose="020F0502020204030203" pitchFamily="34" charset="0"/>
                          </a:rPr>
                          <m:t>N</m:t>
                        </m:r>
                      </m:e>
                      <m:sub>
                        <m:r>
                          <m:rPr>
                            <m:sty m:val="p"/>
                          </m:rPr>
                          <a:rPr lang="vi-VN" i="1">
                            <a:latin typeface="Cambria Math" panose="02040503050406030204" pitchFamily="18" charset="0"/>
                            <a:ea typeface="Lato" panose="020F0502020204030203" pitchFamily="34" charset="0"/>
                            <a:cs typeface="Lato" panose="020F0502020204030203" pitchFamily="34" charset="0"/>
                          </a:rPr>
                          <m:t>c</m:t>
                        </m:r>
                        <m:r>
                          <a:rPr lang="vi-VN" b="0" i="1" smtClean="0">
                            <a:latin typeface="Cambria Math" panose="02040503050406030204" pitchFamily="18" charset="0"/>
                            <a:ea typeface="Lato" panose="020F0502020204030203" pitchFamily="34" charset="0"/>
                            <a:cs typeface="Lato" panose="020F0502020204030203" pitchFamily="34" charset="0"/>
                          </a:rPr>
                          <m:t> </m:t>
                        </m:r>
                      </m:sub>
                    </m:sSub>
                  </m:oMath>
                </a14:m>
                <a:r>
                  <a:rPr lang="vi-VN" dirty="0">
                    <a:latin typeface="Lato" panose="020F0502020204030203" pitchFamily="34" charset="0"/>
                    <a:ea typeface="Lato" panose="020F0502020204030203" pitchFamily="34" charset="0"/>
                    <a:cs typeface="Lato" panose="020F0502020204030203" pitchFamily="34" charset="0"/>
                  </a:rPr>
                  <a:t>là tổng số token xuất hiện trong lớp c</a:t>
                </a:r>
              </a:p>
              <a:p>
                <a:pPr marL="742950" lvl="1" indent="-285750">
                  <a:lnSpc>
                    <a:spcPct val="150000"/>
                  </a:lnSpc>
                  <a:buFont typeface="Arial" panose="020B0604020202020204" pitchFamily="34" charset="0"/>
                  <a:buChar char="•"/>
                </a:pPr>
                <a14:m>
                  <m:oMath xmlns:m="http://schemas.openxmlformats.org/officeDocument/2006/math">
                    <m:r>
                      <a:rPr lang="vi-VN" i="1" dirty="0">
                        <a:latin typeface="Cambria Math" panose="02040503050406030204" pitchFamily="18" charset="0"/>
                        <a:ea typeface="Cambria Math" panose="02040503050406030204" pitchFamily="18" charset="0"/>
                        <a:cs typeface="Lato" panose="020F0502020204030203" pitchFamily="34" charset="0"/>
                      </a:rPr>
                      <m:t>𝛼</m:t>
                    </m:r>
                  </m:oMath>
                </a14:m>
                <a:r>
                  <a:rPr lang="vi-VN" dirty="0">
                    <a:latin typeface="Lato" panose="020F0502020204030203" pitchFamily="34" charset="0"/>
                    <a:ea typeface="Lato" panose="020F0502020204030203" pitchFamily="34" charset="0"/>
                    <a:cs typeface="Lato" panose="020F0502020204030203" pitchFamily="34" charset="0"/>
                  </a:rPr>
                  <a:t> là hệ số giúp tránh tử số bằng 0</a:t>
                </a:r>
                <a:endParaRPr lang="en-US"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21" name="TextBox 20">
                <a:extLst>
                  <a:ext uri="{FF2B5EF4-FFF2-40B4-BE49-F238E27FC236}">
                    <a16:creationId xmlns:a16="http://schemas.microsoft.com/office/drawing/2014/main" id="{BE7FCAEF-6426-1580-9B50-7954B7B118F0}"/>
                  </a:ext>
                </a:extLst>
              </p:cNvPr>
              <p:cNvSpPr txBox="1">
                <a:spLocks noRot="1" noChangeAspect="1" noMove="1" noResize="1" noEditPoints="1" noAdjustHandles="1" noChangeArrowheads="1" noChangeShapeType="1" noTextEdit="1"/>
              </p:cNvSpPr>
              <p:nvPr/>
            </p:nvSpPr>
            <p:spPr>
              <a:xfrm>
                <a:off x="850040" y="2661990"/>
                <a:ext cx="7046043" cy="1935658"/>
              </a:xfrm>
              <a:prstGeom prst="rect">
                <a:avLst/>
              </a:prstGeom>
              <a:blipFill>
                <a:blip r:embed="rId5"/>
                <a:stretch>
                  <a:fillRect l="-519" b="-4101"/>
                </a:stretch>
              </a:blipFill>
            </p:spPr>
            <p:txBody>
              <a:bodyPr/>
              <a:lstStyle/>
              <a:p>
                <a:r>
                  <a:rPr lang="en-US">
                    <a:noFill/>
                  </a:rPr>
                  <a:t> </a:t>
                </a:r>
              </a:p>
            </p:txBody>
          </p:sp>
        </mc:Fallback>
      </mc:AlternateContent>
    </p:spTree>
    <p:extLst>
      <p:ext uri="{BB962C8B-B14F-4D97-AF65-F5344CB8AC3E}">
        <p14:creationId xmlns:p14="http://schemas.microsoft.com/office/powerpoint/2010/main" val="68102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name="Slide5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EE14B9-57BD-218E-5D3B-D8465D846F10}"/>
              </a:ext>
            </a:extLst>
          </p:cNvPr>
          <p:cNvSpPr txBox="1">
            <a:spLocks noGrp="1"/>
          </p:cNvSpPr>
          <p:nvPr>
            <p:ph type="sldNum" sz="quarter" idx="8"/>
          </p:nvPr>
        </p:nvSpPr>
        <p:spPr/>
        <p:txBody>
          <a:bodyPr/>
          <a:lstStyle/>
          <a:p>
            <a:pPr lvl="0"/>
            <a:fld id="{12250DF9-1E98-4133-9EBC-6498DC02F56C}" type="slidenum">
              <a:rPr/>
              <a:t>29</a:t>
            </a:fld>
            <a:endParaRPr lang="en-US"/>
          </a:p>
        </p:txBody>
      </p:sp>
      <p:sp>
        <p:nvSpPr>
          <p:cNvPr id="3" name="Title 2">
            <a:extLst>
              <a:ext uri="{FF2B5EF4-FFF2-40B4-BE49-F238E27FC236}">
                <a16:creationId xmlns:a16="http://schemas.microsoft.com/office/drawing/2014/main" id="{A98A7860-2ADB-D5EA-B6F5-DD887259C462}"/>
              </a:ext>
            </a:extLst>
          </p:cNvPr>
          <p:cNvSpPr txBox="1">
            <a:spLocks noGrp="1"/>
          </p:cNvSpPr>
          <p:nvPr>
            <p:ph type="title"/>
          </p:nvPr>
        </p:nvSpPr>
        <p:spPr>
          <a:xfrm>
            <a:off x="117408" y="87581"/>
            <a:ext cx="8673842" cy="451741"/>
          </a:xfrm>
        </p:spPr>
        <p:txBody>
          <a:bodyPr/>
          <a:lstStyle/>
          <a:p>
            <a:pPr lvl="0"/>
            <a:r>
              <a:rPr lang="vi-VN"/>
              <a:t>3.1.4 Naive Bayes classifier</a:t>
            </a:r>
            <a:endParaRPr lang="en-US"/>
          </a:p>
        </p:txBody>
      </p:sp>
      <p:sp>
        <p:nvSpPr>
          <p:cNvPr id="4" name="Content Placeholder 3">
            <a:extLst>
              <a:ext uri="{FF2B5EF4-FFF2-40B4-BE49-F238E27FC236}">
                <a16:creationId xmlns:a16="http://schemas.microsoft.com/office/drawing/2014/main" id="{BF9325DA-1830-9CFC-0243-2F3E4A80A706}"/>
              </a:ext>
            </a:extLst>
          </p:cNvPr>
          <p:cNvSpPr txBox="1">
            <a:spLocks noGrp="1"/>
          </p:cNvSpPr>
          <p:nvPr>
            <p:ph type="body" sz="quarter" idx="4294967295"/>
          </p:nvPr>
        </p:nvSpPr>
        <p:spPr>
          <a:xfrm>
            <a:off x="117408" y="996631"/>
            <a:ext cx="8485814" cy="5303391"/>
          </a:xfrm>
          <a:prstGeom prst="rect">
            <a:avLst/>
          </a:prstGeom>
          <a:noFill/>
          <a:ln>
            <a:noFill/>
          </a:ln>
        </p:spPr>
        <p:txBody>
          <a:bodyPr vert="horz" wrap="square" lIns="91440" tIns="45720" rIns="91440" bIns="45720" anchor="t" anchorCtr="0" compatLnSpc="1">
            <a:noAutofit/>
          </a:bodyPr>
          <a:lstStyle/>
          <a:p>
            <a:pPr marL="0" lvl="0" indent="0" algn="just">
              <a:spcAft>
                <a:spcPts val="600"/>
              </a:spcAft>
              <a:buNone/>
            </a:pPr>
            <a:r>
              <a:rPr lang="en-US" sz="2200" b="1">
                <a:solidFill>
                  <a:srgbClr val="203864"/>
                </a:solidFill>
                <a:latin typeface="Lato" pitchFamily="34"/>
                <a:ea typeface="Lato" pitchFamily="34"/>
                <a:cs typeface="Lato" pitchFamily="34"/>
              </a:rPr>
              <a:t>Naive Bayes Classifier</a:t>
            </a:r>
            <a:endParaRPr lang="vi-VN" sz="2200" b="1">
              <a:solidFill>
                <a:srgbClr val="203864"/>
              </a:solidFill>
              <a:latin typeface="Lato" pitchFamily="34"/>
              <a:ea typeface="Lato" pitchFamily="34"/>
              <a:cs typeface="Lato" pitchFamily="34"/>
            </a:endParaRPr>
          </a:p>
          <a:p>
            <a:pPr lvl="1" algn="just">
              <a:spcAft>
                <a:spcPts val="600"/>
              </a:spcAft>
              <a:buSzPct val="100000"/>
              <a:buFont typeface="Arial" pitchFamily="34"/>
            </a:pPr>
            <a:r>
              <a:rPr lang="vi-VN" sz="2200">
                <a:solidFill>
                  <a:srgbClr val="000000"/>
                </a:solidFill>
                <a:latin typeface="Lato" pitchFamily="34"/>
                <a:ea typeface="Lato" pitchFamily="34"/>
                <a:cs typeface="Lato" pitchFamily="34"/>
              </a:rPr>
              <a:t>Phương pháp phân loại xác suất đơn giản dựa trên định lý Bayes</a:t>
            </a:r>
          </a:p>
          <a:p>
            <a:pPr marL="457200" lvl="1" indent="0" algn="just">
              <a:spcAft>
                <a:spcPts val="600"/>
              </a:spcAft>
              <a:buNone/>
            </a:pPr>
            <a:endParaRPr lang="vi-VN" sz="2200">
              <a:solidFill>
                <a:srgbClr val="000000"/>
              </a:solidFill>
              <a:latin typeface="Lato" pitchFamily="34"/>
              <a:ea typeface="Lato" pitchFamily="34"/>
              <a:cs typeface="Lato" pitchFamily="34"/>
            </a:endParaRPr>
          </a:p>
          <a:p>
            <a:pPr marL="457200" lvl="1" indent="0" algn="just">
              <a:spcAft>
                <a:spcPts val="600"/>
              </a:spcAft>
              <a:buNone/>
            </a:pPr>
            <a:endParaRPr lang="vi-VN" sz="2200">
              <a:solidFill>
                <a:srgbClr val="000000"/>
              </a:solidFill>
              <a:latin typeface="Lato" pitchFamily="34"/>
              <a:ea typeface="Lato" pitchFamily="34"/>
              <a:cs typeface="Lato" pitchFamily="34"/>
            </a:endParaRPr>
          </a:p>
          <a:p>
            <a:pPr lvl="1" algn="just">
              <a:spcAft>
                <a:spcPts val="600"/>
              </a:spcAft>
              <a:buSzPct val="100000"/>
              <a:buFont typeface="Arial" pitchFamily="34"/>
            </a:pPr>
            <a:r>
              <a:rPr lang="vi-VN" sz="2200">
                <a:solidFill>
                  <a:srgbClr val="000000"/>
                </a:solidFill>
                <a:latin typeface="Lato" pitchFamily="34"/>
                <a:ea typeface="Lato" pitchFamily="34"/>
                <a:cs typeface="Lato" pitchFamily="34"/>
              </a:rPr>
              <a:t>Sử dụng Bag-of-Words: Biểu diễn câu bằng tần suất của token và bỏ qua thứ tự của token trong câu </a:t>
            </a:r>
          </a:p>
          <a:p>
            <a:pPr lvl="1" algn="just">
              <a:spcAft>
                <a:spcPts val="600"/>
              </a:spcAft>
              <a:buSzPct val="100000"/>
              <a:buFont typeface="Arial" pitchFamily="34"/>
            </a:pPr>
            <a:r>
              <a:rPr lang="vi-VN" sz="2200">
                <a:solidFill>
                  <a:srgbClr val="000000"/>
                </a:solidFill>
                <a:latin typeface="Lato" pitchFamily="34"/>
                <a:ea typeface="Lato" pitchFamily="34"/>
                <a:cs typeface="Lato" pitchFamily="34"/>
              </a:rPr>
              <a:t>Giả định rằng các đặc trưng (token) độc lập có điều kiện khi biết nhãn lớp </a:t>
            </a:r>
          </a:p>
        </p:txBody>
      </p:sp>
      <p:pic>
        <p:nvPicPr>
          <p:cNvPr id="5" name="Picture 7">
            <a:extLst>
              <a:ext uri="{FF2B5EF4-FFF2-40B4-BE49-F238E27FC236}">
                <a16:creationId xmlns:a16="http://schemas.microsoft.com/office/drawing/2014/main" id="{52E86EA2-F07C-6526-D294-3CD9CD25B225}"/>
              </a:ext>
            </a:extLst>
          </p:cNvPr>
          <p:cNvPicPr>
            <a:picLocks noChangeAspect="1"/>
          </p:cNvPicPr>
          <p:nvPr/>
        </p:nvPicPr>
        <p:blipFill>
          <a:blip r:embed="rId2"/>
          <a:stretch>
            <a:fillRect/>
          </a:stretch>
        </p:blipFill>
        <p:spPr>
          <a:xfrm>
            <a:off x="2968453" y="2070896"/>
            <a:ext cx="2971754" cy="933565"/>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5B6BDB-03F4-DE89-3491-CCC476E8E5F8}"/>
              </a:ext>
            </a:extLst>
          </p:cNvPr>
          <p:cNvSpPr txBox="1">
            <a:spLocks noGrp="1"/>
          </p:cNvSpPr>
          <p:nvPr>
            <p:ph type="sldNum" sz="quarter" idx="8"/>
          </p:nvPr>
        </p:nvSpPr>
        <p:spPr/>
        <p:txBody>
          <a:bodyPr/>
          <a:lstStyle/>
          <a:p>
            <a:pPr lvl="0"/>
            <a:fld id="{58CAEC84-44D3-476C-90B8-14FC7F669008}" type="slidenum">
              <a:rPr/>
              <a:t>3</a:t>
            </a:fld>
            <a:endParaRPr lang="en-US"/>
          </a:p>
        </p:txBody>
      </p:sp>
      <p:sp>
        <p:nvSpPr>
          <p:cNvPr id="3" name="Title 2">
            <a:extLst>
              <a:ext uri="{FF2B5EF4-FFF2-40B4-BE49-F238E27FC236}">
                <a16:creationId xmlns:a16="http://schemas.microsoft.com/office/drawing/2014/main" id="{C76F0669-EFAE-98A6-0D0F-017F514E8623}"/>
              </a:ext>
            </a:extLst>
          </p:cNvPr>
          <p:cNvSpPr txBox="1">
            <a:spLocks noGrp="1"/>
          </p:cNvSpPr>
          <p:nvPr>
            <p:ph type="title"/>
          </p:nvPr>
        </p:nvSpPr>
        <p:spPr>
          <a:xfrm>
            <a:off x="114162" y="94219"/>
            <a:ext cx="8673842" cy="451741"/>
          </a:xfrm>
        </p:spPr>
        <p:txBody>
          <a:bodyPr/>
          <a:lstStyle/>
          <a:p>
            <a:pPr lvl="0"/>
            <a:r>
              <a:rPr lang="vi-VN"/>
              <a:t>Tổng quan</a:t>
            </a:r>
            <a:endParaRPr lang="en-US"/>
          </a:p>
        </p:txBody>
      </p:sp>
      <p:sp>
        <p:nvSpPr>
          <p:cNvPr id="4" name="Text Placeholder 3">
            <a:extLst>
              <a:ext uri="{FF2B5EF4-FFF2-40B4-BE49-F238E27FC236}">
                <a16:creationId xmlns:a16="http://schemas.microsoft.com/office/drawing/2014/main" id="{BB5B09D4-20D8-936F-6B49-E9885A18A379}"/>
              </a:ext>
            </a:extLst>
          </p:cNvPr>
          <p:cNvSpPr txBox="1">
            <a:spLocks noGrp="1"/>
          </p:cNvSpPr>
          <p:nvPr>
            <p:ph type="body" sz="quarter" idx="4294967295"/>
          </p:nvPr>
        </p:nvSpPr>
        <p:spPr>
          <a:xfrm>
            <a:off x="294336" y="936327"/>
            <a:ext cx="8493669" cy="5428299"/>
          </a:xfrm>
          <a:prstGeom prst="rect">
            <a:avLst/>
          </a:prstGeom>
          <a:noFill/>
          <a:ln>
            <a:noFill/>
          </a:ln>
        </p:spPr>
        <p:txBody>
          <a:bodyPr vert="horz" wrap="square" lIns="91440" tIns="45720" rIns="91440" bIns="45720" anchor="t" anchorCtr="0" compatLnSpc="1">
            <a:noAutofit/>
          </a:bodyPr>
          <a:lstStyle/>
          <a:p>
            <a:pPr marL="457200" lvl="0" indent="-457200" algn="just">
              <a:lnSpc>
                <a:spcPct val="100000"/>
              </a:lnSpc>
              <a:spcAft>
                <a:spcPts val="600"/>
              </a:spcAft>
              <a:buSzPct val="100000"/>
              <a:buFont typeface="Arial" pitchFamily="34"/>
              <a:buAutoNum type="arabicPeriod"/>
            </a:pPr>
            <a:r>
              <a:rPr lang="vi-VN" sz="2400" b="1">
                <a:solidFill>
                  <a:srgbClr val="C00000"/>
                </a:solidFill>
                <a:latin typeface="Lato" pitchFamily="34"/>
                <a:ea typeface="Lato" pitchFamily="34"/>
                <a:cs typeface="Lato" pitchFamily="34"/>
              </a:rPr>
              <a:t>Giới thiệu bài toán</a:t>
            </a:r>
          </a:p>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Dữ liệu bài toán</a:t>
            </a:r>
          </a:p>
          <a:p>
            <a:pPr marL="0" lvl="0" indent="0" algn="just">
              <a:lnSpc>
                <a:spcPct val="100000"/>
              </a:lnSpc>
              <a:spcAft>
                <a:spcPts val="600"/>
              </a:spcAft>
              <a:buNone/>
            </a:pPr>
            <a:r>
              <a:rPr lang="vi-VN" sz="2100" b="1">
                <a:solidFill>
                  <a:srgbClr val="203864"/>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2.1 Bộ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2.2 Tiền xử lý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2.3 Tăng cường dữ liệu</a:t>
            </a:r>
          </a:p>
          <a:p>
            <a:pPr marL="0" lvl="0" indent="0" algn="just">
              <a:lnSpc>
                <a:spcPct val="100000"/>
              </a:lnSpc>
              <a:spcAft>
                <a:spcPts val="600"/>
              </a:spcAft>
              <a:buNone/>
            </a:pPr>
            <a:r>
              <a:rPr lang="vi-VN" sz="2400" b="1">
                <a:solidFill>
                  <a:srgbClr val="203864"/>
                </a:solidFill>
                <a:latin typeface="Lato" pitchFamily="34"/>
                <a:ea typeface="Lato" pitchFamily="34"/>
                <a:cs typeface="Lato" pitchFamily="34"/>
              </a:rPr>
              <a:t>3. Mô hình đề xuất</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3.1 Mô hình học máy</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3.2 Mô hình học sâu</a:t>
            </a:r>
          </a:p>
          <a:p>
            <a:pPr marL="0" lvl="0" indent="0" algn="just">
              <a:lnSpc>
                <a:spcPct val="100000"/>
              </a:lnSpc>
              <a:spcAft>
                <a:spcPts val="600"/>
              </a:spcAft>
              <a:buNone/>
            </a:pPr>
            <a:r>
              <a:rPr lang="vi-VN" sz="2400" b="1">
                <a:solidFill>
                  <a:srgbClr val="203864"/>
                </a:solidFill>
                <a:latin typeface="Lato" pitchFamily="34"/>
                <a:ea typeface="Lato" pitchFamily="34"/>
                <a:cs typeface="Lato" pitchFamily="34"/>
              </a:rPr>
              <a:t>4. Kết quả thực nghiệm</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en-US" sz="2100">
              <a:solidFill>
                <a:srgbClr val="000000"/>
              </a:solidFill>
              <a:latin typeface="Lato" pitchFamily="34"/>
              <a:ea typeface="Lato" pitchFamily="34"/>
              <a:cs typeface="Lato" pitchFamily="3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name="Slide54">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A7B396-5A46-764E-B861-1AC61BB5E6FE}"/>
              </a:ext>
            </a:extLst>
          </p:cNvPr>
          <p:cNvSpPr txBox="1">
            <a:spLocks noGrp="1"/>
          </p:cNvSpPr>
          <p:nvPr>
            <p:ph type="sldNum" sz="quarter" idx="8"/>
          </p:nvPr>
        </p:nvSpPr>
        <p:spPr/>
        <p:txBody>
          <a:bodyPr/>
          <a:lstStyle/>
          <a:p>
            <a:pPr lvl="0"/>
            <a:fld id="{5AA84F58-E2E6-48A1-8E44-7966FE5B4C49}" type="slidenum">
              <a:rPr/>
              <a:t>30</a:t>
            </a:fld>
            <a:endParaRPr lang="en-US"/>
          </a:p>
        </p:txBody>
      </p:sp>
      <p:sp>
        <p:nvSpPr>
          <p:cNvPr id="3" name="Title 2">
            <a:extLst>
              <a:ext uri="{FF2B5EF4-FFF2-40B4-BE49-F238E27FC236}">
                <a16:creationId xmlns:a16="http://schemas.microsoft.com/office/drawing/2014/main" id="{6EAB0E18-9423-E9F2-6087-D10C6D0C3781}"/>
              </a:ext>
            </a:extLst>
          </p:cNvPr>
          <p:cNvSpPr txBox="1">
            <a:spLocks noGrp="1"/>
          </p:cNvSpPr>
          <p:nvPr>
            <p:ph type="title"/>
          </p:nvPr>
        </p:nvSpPr>
        <p:spPr>
          <a:xfrm>
            <a:off x="117408" y="87581"/>
            <a:ext cx="8673842" cy="451741"/>
          </a:xfrm>
        </p:spPr>
        <p:txBody>
          <a:bodyPr/>
          <a:lstStyle/>
          <a:p>
            <a:pPr lvl="0"/>
            <a:r>
              <a:rPr lang="vi-VN"/>
              <a:t>3.1.4 Naive Bayes classifier</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DEE42E2-E2A7-8B3C-A9C7-492DED064D50}"/>
                  </a:ext>
                </a:extLst>
              </p:cNvPr>
              <p:cNvSpPr txBox="1">
                <a:spLocks noGrp="1"/>
              </p:cNvSpPr>
              <p:nvPr>
                <p:ph type="body" sz="quarter" idx="4294967295"/>
              </p:nvPr>
            </p:nvSpPr>
            <p:spPr>
              <a:xfrm>
                <a:off x="178966" y="904021"/>
                <a:ext cx="8550728" cy="5303391"/>
              </a:xfrm>
              <a:prstGeom prst="rect">
                <a:avLst/>
              </a:prstGeom>
              <a:noFill/>
              <a:ln>
                <a:noFill/>
              </a:ln>
            </p:spPr>
            <p:txBody>
              <a:bodyPr vert="horz" wrap="square" lIns="91440" tIns="45720" rIns="91440" bIns="45720" anchor="t" anchorCtr="0" compatLnSpc="1">
                <a:noAutofit/>
              </a:bodyPr>
              <a:lstStyle/>
              <a:p>
                <a:pPr lvl="0">
                  <a:spcAft>
                    <a:spcPts val="600"/>
                  </a:spcAft>
                  <a:buNone/>
                </a:pPr>
                <a:r>
                  <a:rPr lang="vi-VN" sz="2200" b="1">
                    <a:solidFill>
                      <a:srgbClr val="203864"/>
                    </a:solidFill>
                    <a:latin typeface="Lato" pitchFamily="34"/>
                    <a:ea typeface="Lato" pitchFamily="34"/>
                    <a:cs typeface="Lato" pitchFamily="34"/>
                  </a:rPr>
                  <a:t>Ước lượng phân bố Token</a:t>
                </a:r>
              </a:p>
              <a:p>
                <a:pPr lvl="0">
                  <a:spcAft>
                    <a:spcPts val="600"/>
                  </a:spcAft>
                  <a:buSzPct val="100000"/>
                  <a:buFont typeface="Arial" pitchFamily="34"/>
                </a:pPr>
                <a:r>
                  <a:rPr lang="vi-VN" sz="2200" b="1">
                    <a:solidFill>
                      <a:srgbClr val="000000"/>
                    </a:solidFill>
                    <a:latin typeface="Lato" pitchFamily="34"/>
                    <a:ea typeface="Lato" pitchFamily="34"/>
                    <a:cs typeface="Lato" pitchFamily="34"/>
                  </a:rPr>
                  <a:t>Mục tiêu</a:t>
                </a:r>
                <a:r>
                  <a:rPr lang="vi-VN" sz="2200">
                    <a:solidFill>
                      <a:srgbClr val="000000"/>
                    </a:solidFill>
                    <a:latin typeface="Lato" pitchFamily="34"/>
                    <a:ea typeface="Lato" pitchFamily="34"/>
                    <a:cs typeface="Lato" pitchFamily="34"/>
                  </a:rPr>
                  <a:t>: Xác định phân bố token cho cảm xúc tích cực (</a:t>
                </a:r>
                <a14:m>
                  <m:oMath xmlns:m="http://schemas.openxmlformats.org/officeDocument/2006/math">
                    <m:sSup>
                      <m:sSupPr>
                        <m:ctrlPr>
                          <a:rPr lang="en-US" i="1">
                            <a:solidFill>
                              <a:srgbClr val="836967"/>
                            </a:solidFill>
                            <a:latin typeface="Cambria Math" panose="02040503050406030204" pitchFamily="18" charset="0"/>
                          </a:rPr>
                        </m:ctrlPr>
                      </m:sSupPr>
                      <m:e>
                        <m:r>
                          <m:rPr>
                            <m:sty m:val="p"/>
                          </m:rPr>
                          <a:rPr lang="en-US">
                            <a:latin typeface="Cambria Math" panose="02040503050406030204" pitchFamily="18" charset="0"/>
                          </a:rPr>
                          <m:t>T</m:t>
                        </m:r>
                      </m:e>
                      <m:sup>
                        <m:r>
                          <a:rPr lang="en-US">
                            <a:latin typeface="Cambria Math" panose="02040503050406030204" pitchFamily="18" charset="0"/>
                          </a:rPr>
                          <m:t>+</m:t>
                        </m:r>
                      </m:sup>
                    </m:sSup>
                  </m:oMath>
                </a14:m>
                <a:r>
                  <a:rPr lang="vi-VN" sz="2200">
                    <a:solidFill>
                      <a:srgbClr val="000000"/>
                    </a:solidFill>
                    <a:latin typeface="Lato" pitchFamily="34"/>
                    <a:ea typeface="Lato" pitchFamily="34"/>
                    <a:cs typeface="Lato" pitchFamily="34"/>
                  </a:rPr>
                  <a:t>) và tiêu cực (</a:t>
                </a:r>
                <a14:m>
                  <m:oMath xmlns:m="http://schemas.openxmlformats.org/officeDocument/2006/math">
                    <m:sSup>
                      <m:sSupPr>
                        <m:ctrlPr>
                          <a:rPr lang="en-US" i="1">
                            <a:solidFill>
                              <a:srgbClr val="836967"/>
                            </a:solidFill>
                            <a:latin typeface="Cambria Math" panose="02040503050406030204" pitchFamily="18" charset="0"/>
                          </a:rPr>
                        </m:ctrlPr>
                      </m:sSupPr>
                      <m:e>
                        <m:r>
                          <m:rPr>
                            <m:sty m:val="p"/>
                          </m:rPr>
                          <a:rPr lang="en-US">
                            <a:latin typeface="Cambria Math" panose="02040503050406030204" pitchFamily="18" charset="0"/>
                          </a:rPr>
                          <m:t>T</m:t>
                        </m:r>
                      </m:e>
                      <m:sup>
                        <m:r>
                          <a:rPr lang="en-US">
                            <a:latin typeface="Cambria Math" panose="02040503050406030204" pitchFamily="18" charset="0"/>
                          </a:rPr>
                          <m:t>−</m:t>
                        </m:r>
                      </m:sup>
                    </m:sSup>
                  </m:oMath>
                </a14:m>
                <a:r>
                  <a:rPr lang="vi-VN" sz="2200">
                    <a:solidFill>
                      <a:srgbClr val="000000"/>
                    </a:solidFill>
                    <a:latin typeface="Lato" pitchFamily="34"/>
                    <a:ea typeface="Lato" pitchFamily="34"/>
                    <a:cs typeface="Lato" pitchFamily="34"/>
                  </a:rPr>
                  <a:t>)</a:t>
                </a:r>
                <a:r>
                  <a:rPr lang="en-US" sz="2200">
                    <a:solidFill>
                      <a:srgbClr val="000000"/>
                    </a:solidFill>
                    <a:latin typeface="Lato" pitchFamily="34"/>
                    <a:ea typeface="Lato" pitchFamily="34"/>
                    <a:cs typeface="Lato" pitchFamily="34"/>
                  </a:rPr>
                  <a:t> </a:t>
                </a:r>
                <a:endParaRPr lang="vi-VN" sz="2200">
                  <a:solidFill>
                    <a:srgbClr val="000000"/>
                  </a:solidFill>
                  <a:latin typeface="Lato" pitchFamily="34"/>
                  <a:ea typeface="Lato" pitchFamily="34"/>
                  <a:cs typeface="Lato" pitchFamily="34"/>
                </a:endParaRPr>
              </a:p>
              <a:p>
                <a:pPr lvl="0">
                  <a:spcAft>
                    <a:spcPts val="600"/>
                  </a:spcAft>
                  <a:buSzPct val="100000"/>
                  <a:buFont typeface="Arial" pitchFamily="34"/>
                </a:pPr>
                <a:r>
                  <a:rPr lang="vi-VN" sz="2200" b="1">
                    <a:solidFill>
                      <a:srgbClr val="000000"/>
                    </a:solidFill>
                    <a:latin typeface="Lato" pitchFamily="34"/>
                    <a:ea typeface="Lato" pitchFamily="34"/>
                    <a:cs typeface="Lato" pitchFamily="34"/>
                  </a:rPr>
                  <a:t>Ý tưởng</a:t>
                </a:r>
                <a:endParaRPr lang="vi-VN" sz="2200">
                  <a:solidFill>
                    <a:srgbClr val="000000"/>
                  </a:solidFill>
                  <a:latin typeface="Lato" pitchFamily="34"/>
                  <a:ea typeface="Lato" pitchFamily="34"/>
                  <a:cs typeface="Lato" pitchFamily="34"/>
                </a:endParaRPr>
              </a:p>
              <a:p>
                <a:pPr marL="742950" lvl="1" indent="-285750">
                  <a:spcAft>
                    <a:spcPts val="600"/>
                  </a:spcAft>
                  <a:buSzPct val="100000"/>
                  <a:buFont typeface="Arial" pitchFamily="34"/>
                </a:pPr>
                <a:r>
                  <a:rPr lang="vi-VN" sz="2200">
                    <a:solidFill>
                      <a:srgbClr val="000000"/>
                    </a:solidFill>
                    <a:latin typeface="Lato" pitchFamily="34"/>
                    <a:ea typeface="Lato" pitchFamily="34"/>
                    <a:cs typeface="Lato" pitchFamily="34"/>
                  </a:rPr>
                  <a:t>Câu tích cực chứa nhiều token như “great”, “like”, “enjoy”...</a:t>
                </a:r>
              </a:p>
              <a:p>
                <a:pPr marL="742950" lvl="1" indent="-285750">
                  <a:spcAft>
                    <a:spcPts val="600"/>
                  </a:spcAft>
                  <a:buSzPct val="100000"/>
                  <a:buFont typeface="Arial" pitchFamily="34"/>
                </a:pPr>
                <a:r>
                  <a:rPr lang="vi-VN" sz="2200">
                    <a:solidFill>
                      <a:srgbClr val="000000"/>
                    </a:solidFill>
                    <a:latin typeface="Lato" pitchFamily="34"/>
                    <a:ea typeface="Lato" pitchFamily="34"/>
                    <a:cs typeface="Lato" pitchFamily="34"/>
                  </a:rPr>
                  <a:t>Câu tiêu cực chứa token như “hate”, “bad”, “terrible”...</a:t>
                </a:r>
              </a:p>
              <a:p>
                <a:pPr marL="742950" lvl="1" indent="-285750">
                  <a:spcAft>
                    <a:spcPts val="600"/>
                  </a:spcAft>
                  <a:buSzPct val="100000"/>
                  <a:buFont typeface="Arial" pitchFamily="34"/>
                </a:pPr>
                <a:endParaRPr lang="vi-VN" sz="2200">
                  <a:solidFill>
                    <a:srgbClr val="000000"/>
                  </a:solidFill>
                  <a:latin typeface="Lato" pitchFamily="34"/>
                  <a:ea typeface="Lato" pitchFamily="34"/>
                  <a:cs typeface="Lato" pitchFamily="34"/>
                </a:endParaRPr>
              </a:p>
              <a:p>
                <a:pPr lvl="0">
                  <a:spcAft>
                    <a:spcPts val="600"/>
                  </a:spcAft>
                  <a:buSzPct val="100000"/>
                  <a:buFont typeface="Arial" pitchFamily="34"/>
                </a:pPr>
                <a:endParaRPr lang="en-US" sz="2200">
                  <a:solidFill>
                    <a:srgbClr val="000000"/>
                  </a:solidFill>
                  <a:latin typeface="Lato" pitchFamily="34"/>
                  <a:ea typeface="Lato" pitchFamily="34"/>
                  <a:cs typeface="Lato" pitchFamily="34"/>
                </a:endParaRPr>
              </a:p>
            </p:txBody>
          </p:sp>
        </mc:Choice>
        <mc:Fallback xmlns="">
          <p:sp>
            <p:nvSpPr>
              <p:cNvPr id="4" name="Content Placeholder 3">
                <a:extLst>
                  <a:ext uri="{FF2B5EF4-FFF2-40B4-BE49-F238E27FC236}">
                    <a16:creationId xmlns:a16="http://schemas.microsoft.com/office/drawing/2014/main" id="{ADEE42E2-E2A7-8B3C-A9C7-492DED064D50}"/>
                  </a:ext>
                </a:extLst>
              </p:cNvPr>
              <p:cNvSpPr txBox="1">
                <a:spLocks noGrp="1" noRot="1" noChangeAspect="1" noMove="1" noResize="1" noEditPoints="1" noAdjustHandles="1" noChangeArrowheads="1" noChangeShapeType="1" noTextEdit="1"/>
              </p:cNvSpPr>
              <p:nvPr>
                <p:ph type="body" sz="quarter" idx="4294967295"/>
              </p:nvPr>
            </p:nvSpPr>
            <p:spPr>
              <a:xfrm>
                <a:off x="178966" y="904021"/>
                <a:ext cx="8550728" cy="5303391"/>
              </a:xfrm>
              <a:prstGeom prst="rect">
                <a:avLst/>
              </a:prstGeom>
              <a:blipFill>
                <a:blip r:embed="rId2"/>
                <a:stretch>
                  <a:fillRect l="-927" t="-1264"/>
                </a:stretch>
              </a:blipFill>
              <a:ln>
                <a:noFill/>
              </a:ln>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name="Slide55">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565213-8F5C-E204-7925-12303853DA43}"/>
              </a:ext>
            </a:extLst>
          </p:cNvPr>
          <p:cNvSpPr txBox="1">
            <a:spLocks noGrp="1"/>
          </p:cNvSpPr>
          <p:nvPr>
            <p:ph type="sldNum" sz="quarter" idx="8"/>
          </p:nvPr>
        </p:nvSpPr>
        <p:spPr/>
        <p:txBody>
          <a:bodyPr/>
          <a:lstStyle/>
          <a:p>
            <a:pPr lvl="0"/>
            <a:fld id="{E6603963-2333-432C-9466-A6C9D637A2A2}" type="slidenum">
              <a:rPr/>
              <a:t>31</a:t>
            </a:fld>
            <a:endParaRPr lang="en-US"/>
          </a:p>
        </p:txBody>
      </p:sp>
      <p:sp>
        <p:nvSpPr>
          <p:cNvPr id="3" name="Title 2">
            <a:extLst>
              <a:ext uri="{FF2B5EF4-FFF2-40B4-BE49-F238E27FC236}">
                <a16:creationId xmlns:a16="http://schemas.microsoft.com/office/drawing/2014/main" id="{7241DF6F-7296-602A-84BE-6DBC092EAA0C}"/>
              </a:ext>
            </a:extLst>
          </p:cNvPr>
          <p:cNvSpPr txBox="1">
            <a:spLocks noGrp="1"/>
          </p:cNvSpPr>
          <p:nvPr>
            <p:ph type="title"/>
          </p:nvPr>
        </p:nvSpPr>
        <p:spPr>
          <a:xfrm>
            <a:off x="117408" y="87581"/>
            <a:ext cx="8673842" cy="451741"/>
          </a:xfrm>
        </p:spPr>
        <p:txBody>
          <a:bodyPr/>
          <a:lstStyle/>
          <a:p>
            <a:pPr lvl="0"/>
            <a:r>
              <a:rPr lang="vi-VN"/>
              <a:t>3.1.4 Naive Bayes classifier</a:t>
            </a: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EE8332-10EA-DA5F-FD0E-9EEC16A519FE}"/>
                  </a:ext>
                </a:extLst>
              </p:cNvPr>
              <p:cNvSpPr txBox="1">
                <a:spLocks noGrp="1"/>
              </p:cNvSpPr>
              <p:nvPr>
                <p:ph type="body" sz="quarter" idx="4294967295"/>
              </p:nvPr>
            </p:nvSpPr>
            <p:spPr>
              <a:xfrm>
                <a:off x="178966" y="904021"/>
                <a:ext cx="8550728" cy="5303391"/>
              </a:xfrm>
              <a:prstGeom prst="rect">
                <a:avLst/>
              </a:prstGeom>
              <a:noFill/>
              <a:ln>
                <a:noFill/>
              </a:ln>
            </p:spPr>
            <p:txBody>
              <a:bodyPr vert="horz" wrap="square" lIns="91440" tIns="45720" rIns="91440" bIns="45720" anchor="t" anchorCtr="0" compatLnSpc="1">
                <a:noAutofit/>
              </a:bodyPr>
              <a:lstStyle/>
              <a:p>
                <a:pPr marL="0" lvl="0" indent="0">
                  <a:spcAft>
                    <a:spcPts val="600"/>
                  </a:spcAft>
                  <a:buNone/>
                </a:pPr>
                <a:r>
                  <a:rPr lang="vi-VN" sz="2200" b="1">
                    <a:solidFill>
                      <a:srgbClr val="203864"/>
                    </a:solidFill>
                    <a:latin typeface="Lato" pitchFamily="34"/>
                    <a:ea typeface="Lato" pitchFamily="34"/>
                    <a:cs typeface="Lato" pitchFamily="34"/>
                  </a:rPr>
                  <a:t>Phương pháp thực hiện</a:t>
                </a:r>
              </a:p>
              <a:p>
                <a:pPr lvl="1">
                  <a:spcAft>
                    <a:spcPts val="600"/>
                  </a:spcAft>
                  <a:buSzPct val="100000"/>
                  <a:buFont typeface="Arial" pitchFamily="34"/>
                </a:pPr>
                <a:r>
                  <a:rPr lang="en-US" sz="2200">
                    <a:solidFill>
                      <a:srgbClr val="000000"/>
                    </a:solidFill>
                    <a:latin typeface="Lato" pitchFamily="34"/>
                    <a:ea typeface="Lato" pitchFamily="34"/>
                    <a:cs typeface="Lato" pitchFamily="34"/>
                  </a:rPr>
                  <a:t>Đếm tần suất token trong tập huấn luyện:</a:t>
                </a:r>
              </a:p>
              <a:p>
                <a:pPr marL="457200" lvl="1" indent="0">
                  <a:spcAft>
                    <a:spcPts val="600"/>
                  </a:spcAft>
                  <a:buNone/>
                </a:pPr>
                <a:r>
                  <a:rPr lang="vi-VN" sz="2200">
                    <a:solidFill>
                      <a:srgbClr val="000000"/>
                    </a:solidFill>
                    <a:latin typeface="Lato" pitchFamily="34"/>
                    <a:ea typeface="Lato" pitchFamily="34"/>
                    <a:cs typeface="Lato" pitchFamily="34"/>
                  </a:rPr>
                  <a:t>	- </a:t>
                </a:r>
                <a14:m>
                  <m:oMath xmlns:m="http://schemas.openxmlformats.org/officeDocument/2006/math">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c</m:t>
                            </m:r>
                          </m:e>
                          <m:sub>
                            <m:r>
                              <m:rPr>
                                <m:sty m:val="p"/>
                              </m:rPr>
                              <a:rPr lang="en-US">
                                <a:latin typeface="Cambria Math" panose="02040503050406030204" pitchFamily="18" charset="0"/>
                              </a:rPr>
                              <m:t>i</m:t>
                            </m:r>
                          </m:sub>
                        </m:sSub>
                      </m:e>
                      <m:sup>
                        <m:r>
                          <a:rPr lang="en-US">
                            <a:latin typeface="Cambria Math" panose="02040503050406030204" pitchFamily="18" charset="0"/>
                          </a:rPr>
                          <m:t>+</m:t>
                        </m:r>
                      </m:sup>
                    </m:sSup>
                  </m:oMath>
                </a14:m>
                <a:r>
                  <a:rPr lang="en-US" sz="2200">
                    <a:solidFill>
                      <a:srgbClr val="000000"/>
                    </a:solidFill>
                    <a:latin typeface="Lato" pitchFamily="34"/>
                    <a:ea typeface="Lato" pitchFamily="34"/>
                    <a:cs typeface="Lato" pitchFamily="34"/>
                  </a:rPr>
                  <a:t>: Số lần token tᵢ xuất hiện ở câu tích cực</a:t>
                </a:r>
              </a:p>
              <a:p>
                <a:pPr marL="457200" lvl="1" indent="0">
                  <a:spcAft>
                    <a:spcPts val="600"/>
                  </a:spcAft>
                  <a:buNone/>
                </a:pPr>
                <a:r>
                  <a:rPr lang="vi-VN" sz="2200">
                    <a:solidFill>
                      <a:srgbClr val="000000"/>
                    </a:solidFill>
                    <a:latin typeface="Lato" pitchFamily="34"/>
                    <a:ea typeface="Lato" pitchFamily="34"/>
                    <a:cs typeface="Lato" pitchFamily="34"/>
                  </a:rPr>
                  <a:t>	- </a:t>
                </a:r>
                <a14:m>
                  <m:oMath xmlns:m="http://schemas.openxmlformats.org/officeDocument/2006/math">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c</m:t>
                            </m:r>
                          </m:e>
                          <m:sub>
                            <m:r>
                              <m:rPr>
                                <m:sty m:val="p"/>
                              </m:rPr>
                              <a:rPr lang="en-US">
                                <a:latin typeface="Cambria Math" panose="02040503050406030204" pitchFamily="18" charset="0"/>
                              </a:rPr>
                              <m:t>i</m:t>
                            </m:r>
                          </m:sub>
                        </m:sSub>
                      </m:e>
                      <m:sup>
                        <m:r>
                          <a:rPr lang="en-US">
                            <a:latin typeface="Cambria Math" panose="02040503050406030204" pitchFamily="18" charset="0"/>
                          </a:rPr>
                          <m:t>−</m:t>
                        </m:r>
                      </m:sup>
                    </m:sSup>
                    <m:r>
                      <a:rPr lang="en-US">
                        <a:latin typeface="Cambria Math" panose="02040503050406030204" pitchFamily="18" charset="0"/>
                      </a:rPr>
                      <m:t> </m:t>
                    </m:r>
                  </m:oMath>
                </a14:m>
                <a:r>
                  <a:rPr lang="en-US" sz="2200">
                    <a:solidFill>
                      <a:srgbClr val="000000"/>
                    </a:solidFill>
                    <a:latin typeface="Lato" pitchFamily="34"/>
                    <a:ea typeface="Lato" pitchFamily="34"/>
                    <a:cs typeface="Lato" pitchFamily="34"/>
                  </a:rPr>
                  <a:t>: Số lần token tᵢ xuất hiện ở câu tiêu cực</a:t>
                </a:r>
                <a:endParaRPr lang="vi-VN" sz="2200">
                  <a:solidFill>
                    <a:srgbClr val="000000"/>
                  </a:solidFill>
                  <a:latin typeface="Lato" pitchFamily="34"/>
                  <a:ea typeface="Lato" pitchFamily="34"/>
                  <a:cs typeface="Lato" pitchFamily="34"/>
                </a:endParaRPr>
              </a:p>
              <a:p>
                <a:pPr marL="457200" lvl="1" indent="0">
                  <a:spcAft>
                    <a:spcPts val="600"/>
                  </a:spcAft>
                  <a:buNone/>
                </a:pPr>
                <a:r>
                  <a:rPr lang="vi-VN" sz="2200">
                    <a:solidFill>
                      <a:srgbClr val="000000"/>
                    </a:solidFill>
                    <a:latin typeface="Lato" pitchFamily="34"/>
                    <a:ea typeface="Lato" pitchFamily="34"/>
                    <a:cs typeface="Lato" pitchFamily="34"/>
                  </a:rPr>
                  <a:t>Ta  thu được phân phối xác suất</a:t>
                </a:r>
                <a:endParaRPr lang="en-US" sz="2200">
                  <a:solidFill>
                    <a:srgbClr val="000000"/>
                  </a:solidFill>
                  <a:latin typeface="Lato" pitchFamily="34"/>
                  <a:ea typeface="Lato" pitchFamily="34"/>
                  <a:cs typeface="Lato" pitchFamily="34"/>
                </a:endParaRPr>
              </a:p>
              <a:p>
                <a:pPr marL="0" lvl="0" indent="0">
                  <a:spcAft>
                    <a:spcPts val="600"/>
                  </a:spcAft>
                  <a:buNone/>
                </a:pPr>
                <a:endParaRPr lang="en-US" sz="2200" b="1">
                  <a:solidFill>
                    <a:srgbClr val="000000"/>
                  </a:solidFill>
                  <a:latin typeface="Lato" pitchFamily="34"/>
                  <a:ea typeface="Lato" pitchFamily="34"/>
                  <a:cs typeface="Lato" pitchFamily="34"/>
                </a:endParaRPr>
              </a:p>
            </p:txBody>
          </p:sp>
        </mc:Choice>
        <mc:Fallback xmlns="">
          <p:sp>
            <p:nvSpPr>
              <p:cNvPr id="4" name="Content Placeholder 3">
                <a:extLst>
                  <a:ext uri="{FF2B5EF4-FFF2-40B4-BE49-F238E27FC236}">
                    <a16:creationId xmlns:a16="http://schemas.microsoft.com/office/drawing/2014/main" id="{9FEE8332-10EA-DA5F-FD0E-9EEC16A519FE}"/>
                  </a:ext>
                </a:extLst>
              </p:cNvPr>
              <p:cNvSpPr txBox="1">
                <a:spLocks noGrp="1" noRot="1" noChangeAspect="1" noMove="1" noResize="1" noEditPoints="1" noAdjustHandles="1" noChangeArrowheads="1" noChangeShapeType="1" noTextEdit="1"/>
              </p:cNvSpPr>
              <p:nvPr>
                <p:ph type="body" sz="quarter" idx="4294967295"/>
              </p:nvPr>
            </p:nvSpPr>
            <p:spPr>
              <a:xfrm>
                <a:off x="178966" y="904021"/>
                <a:ext cx="8550728" cy="5303391"/>
              </a:xfrm>
              <a:prstGeom prst="rect">
                <a:avLst/>
              </a:prstGeom>
              <a:blipFill>
                <a:blip r:embed="rId2"/>
                <a:stretch>
                  <a:fillRect l="-927" t="-1264"/>
                </a:stretch>
              </a:blipFill>
              <a:ln>
                <a:noFill/>
              </a:ln>
            </p:spPr>
            <p:txBody>
              <a:bodyPr/>
              <a:lstStyle/>
              <a:p>
                <a:r>
                  <a:rPr lang="en-US">
                    <a:noFill/>
                  </a:rPr>
                  <a:t> </a:t>
                </a:r>
              </a:p>
            </p:txBody>
          </p:sp>
        </mc:Fallback>
      </mc:AlternateContent>
      <p:pic>
        <p:nvPicPr>
          <p:cNvPr id="5" name="Picture 5">
            <a:extLst>
              <a:ext uri="{FF2B5EF4-FFF2-40B4-BE49-F238E27FC236}">
                <a16:creationId xmlns:a16="http://schemas.microsoft.com/office/drawing/2014/main" id="{5D066FAF-0C68-FABE-B395-3DCCDA7DAA8A}"/>
              </a:ext>
            </a:extLst>
          </p:cNvPr>
          <p:cNvPicPr>
            <a:picLocks noChangeAspect="1"/>
          </p:cNvPicPr>
          <p:nvPr/>
        </p:nvPicPr>
        <p:blipFill>
          <a:blip r:embed="rId3"/>
          <a:stretch>
            <a:fillRect/>
          </a:stretch>
        </p:blipFill>
        <p:spPr>
          <a:xfrm>
            <a:off x="1942149" y="3207920"/>
            <a:ext cx="5259701" cy="2313788"/>
          </a:xfrm>
          <a:prstGeom prst="rect">
            <a:avLst/>
          </a:prstGeom>
          <a:noFill/>
          <a:ln cap="flat">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name="Slide27">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D88A2-0FF1-94F6-D56C-17EF85DA6FD7}"/>
              </a:ext>
            </a:extLst>
          </p:cNvPr>
          <p:cNvSpPr txBox="1">
            <a:spLocks noGrp="1"/>
          </p:cNvSpPr>
          <p:nvPr>
            <p:ph type="sldNum" sz="quarter" idx="8"/>
          </p:nvPr>
        </p:nvSpPr>
        <p:spPr/>
        <p:txBody>
          <a:bodyPr/>
          <a:lstStyle/>
          <a:p>
            <a:pPr lvl="0"/>
            <a:fld id="{1AFDB123-9443-411F-8778-7ADA16E370E4}" type="slidenum">
              <a:rPr/>
              <a:t>32</a:t>
            </a:fld>
            <a:endParaRPr lang="en-US"/>
          </a:p>
        </p:txBody>
      </p:sp>
      <p:sp>
        <p:nvSpPr>
          <p:cNvPr id="3" name="Title 2">
            <a:extLst>
              <a:ext uri="{FF2B5EF4-FFF2-40B4-BE49-F238E27FC236}">
                <a16:creationId xmlns:a16="http://schemas.microsoft.com/office/drawing/2014/main" id="{DA6F72E1-E4DC-2BE8-C297-000158C63744}"/>
              </a:ext>
            </a:extLst>
          </p:cNvPr>
          <p:cNvSpPr txBox="1">
            <a:spLocks noGrp="1"/>
          </p:cNvSpPr>
          <p:nvPr>
            <p:ph type="title"/>
          </p:nvPr>
        </p:nvSpPr>
        <p:spPr/>
        <p:txBody>
          <a:bodyPr/>
          <a:lstStyle/>
          <a:p>
            <a:pPr lvl="0"/>
            <a:r>
              <a:rPr lang="vi-VN"/>
              <a:t>3.1.4 Naive Bayes classifier</a:t>
            </a:r>
            <a:endParaRPr lang="en-US"/>
          </a:p>
        </p:txBody>
      </p:sp>
      <p:sp>
        <p:nvSpPr>
          <p:cNvPr id="4" name="Content Placeholder 3">
            <a:extLst>
              <a:ext uri="{FF2B5EF4-FFF2-40B4-BE49-F238E27FC236}">
                <a16:creationId xmlns:a16="http://schemas.microsoft.com/office/drawing/2014/main" id="{98323499-2A13-F4BC-4174-27865B76567A}"/>
              </a:ext>
            </a:extLst>
          </p:cNvPr>
          <p:cNvSpPr txBox="1">
            <a:spLocks noGrp="1"/>
          </p:cNvSpPr>
          <p:nvPr>
            <p:ph type="body" sz="quarter" idx="4294967295"/>
          </p:nvPr>
        </p:nvSpPr>
        <p:spPr>
          <a:xfrm>
            <a:off x="235073" y="1021777"/>
            <a:ext cx="8221516" cy="5303391"/>
          </a:xfrm>
          <a:prstGeom prst="rect">
            <a:avLst/>
          </a:prstGeom>
          <a:noFill/>
          <a:ln>
            <a:noFill/>
          </a:ln>
        </p:spPr>
        <p:txBody>
          <a:bodyPr vert="horz" wrap="square" lIns="91440" tIns="45720" rIns="91440" bIns="45720" anchor="t" anchorCtr="0" compatLnSpc="1">
            <a:noAutofit/>
          </a:bodyPr>
          <a:lstStyle/>
          <a:p>
            <a:pPr marL="0" lvl="0" indent="0" algn="just">
              <a:buNone/>
            </a:pPr>
            <a:r>
              <a:rPr lang="vi-VN" sz="2200">
                <a:solidFill>
                  <a:srgbClr val="000000"/>
                </a:solidFill>
                <a:latin typeface="Lato" pitchFamily="34"/>
                <a:ea typeface="Lato" pitchFamily="34"/>
                <a:cs typeface="Lato" pitchFamily="34"/>
              </a:rPr>
              <a:t>Để tránh trường hợp xác suất bằng 0 ta thường thêm một lượng nhỏ </a:t>
            </a:r>
            <a:r>
              <a:rPr lang="el-GR" sz="2200">
                <a:solidFill>
                  <a:srgbClr val="000000"/>
                </a:solidFill>
                <a:latin typeface="Lato" pitchFamily="34"/>
                <a:ea typeface="Lato" pitchFamily="34"/>
                <a:cs typeface="Lato" pitchFamily="34"/>
              </a:rPr>
              <a:t>α </a:t>
            </a:r>
            <a:r>
              <a:rPr lang="vi-VN" sz="2200">
                <a:solidFill>
                  <a:srgbClr val="000000"/>
                </a:solidFill>
                <a:latin typeface="Lato" pitchFamily="34"/>
                <a:ea typeface="Lato" pitchFamily="34"/>
                <a:cs typeface="Lato" pitchFamily="34"/>
              </a:rPr>
              <a:t>&gt; 0 vào các giá trị tần suất</a:t>
            </a:r>
          </a:p>
          <a:p>
            <a:pPr marL="0" lvl="0" indent="0" algn="just">
              <a:buNone/>
            </a:pPr>
            <a:endParaRPr lang="vi-VN" sz="2200">
              <a:solidFill>
                <a:srgbClr val="000000"/>
              </a:solidFill>
              <a:latin typeface="Lato" pitchFamily="34"/>
              <a:ea typeface="Lato" pitchFamily="34"/>
              <a:cs typeface="Lato" pitchFamily="34"/>
            </a:endParaRPr>
          </a:p>
          <a:p>
            <a:pPr marL="0" lvl="0" indent="0" algn="just">
              <a:buNone/>
            </a:pPr>
            <a:endParaRPr lang="vi-VN" sz="2200">
              <a:solidFill>
                <a:srgbClr val="000000"/>
              </a:solidFill>
              <a:latin typeface="Lato" pitchFamily="34"/>
              <a:ea typeface="Lato" pitchFamily="34"/>
              <a:cs typeface="Lato" pitchFamily="34"/>
            </a:endParaRPr>
          </a:p>
          <a:p>
            <a:pPr marL="0" lvl="0" indent="0" algn="just">
              <a:buNone/>
            </a:pPr>
            <a:endParaRPr lang="vi-VN" sz="2200">
              <a:solidFill>
                <a:srgbClr val="000000"/>
              </a:solidFill>
              <a:latin typeface="Lato" pitchFamily="34"/>
              <a:ea typeface="Lato" pitchFamily="34"/>
              <a:cs typeface="Lato" pitchFamily="34"/>
            </a:endParaRPr>
          </a:p>
          <a:p>
            <a:pPr marL="0" lvl="0" indent="0" algn="just">
              <a:buNone/>
            </a:pPr>
            <a:endParaRPr lang="vi-VN" sz="2200">
              <a:solidFill>
                <a:srgbClr val="000000"/>
              </a:solidFill>
              <a:latin typeface="Lato" pitchFamily="34"/>
              <a:ea typeface="Lato" pitchFamily="34"/>
              <a:cs typeface="Lato" pitchFamily="34"/>
            </a:endParaRPr>
          </a:p>
          <a:p>
            <a:pPr marL="0" lvl="0" indent="0" algn="just">
              <a:buNone/>
            </a:pPr>
            <a:r>
              <a:rPr lang="vi-VN" sz="2200">
                <a:solidFill>
                  <a:srgbClr val="000000"/>
                </a:solidFill>
                <a:latin typeface="Lato" pitchFamily="34"/>
                <a:ea typeface="Lato" pitchFamily="34"/>
                <a:cs typeface="Lato" pitchFamily="34"/>
              </a:rPr>
              <a:t>Từ đó ta có</a:t>
            </a:r>
          </a:p>
          <a:p>
            <a:pPr marL="0" lvl="0" indent="0" algn="just">
              <a:buNone/>
            </a:pPr>
            <a:endParaRPr lang="vi-VN" sz="2200">
              <a:solidFill>
                <a:srgbClr val="000000"/>
              </a:solidFill>
              <a:latin typeface="Lato" pitchFamily="34"/>
              <a:ea typeface="Lato" pitchFamily="34"/>
              <a:cs typeface="Lato" pitchFamily="34"/>
            </a:endParaRPr>
          </a:p>
          <a:p>
            <a:pPr marL="0" lvl="0" indent="0" algn="just">
              <a:buNone/>
            </a:pPr>
            <a:endParaRPr lang="vi-VN" sz="2200">
              <a:solidFill>
                <a:srgbClr val="000000"/>
              </a:solidFill>
              <a:latin typeface="Lato" pitchFamily="34"/>
              <a:ea typeface="Lato" pitchFamily="34"/>
              <a:cs typeface="Lato" pitchFamily="34"/>
            </a:endParaRPr>
          </a:p>
          <a:p>
            <a:pPr marL="0" lvl="0" indent="0" algn="just">
              <a:buNone/>
            </a:pPr>
            <a:endParaRPr lang="vi-VN" sz="2200">
              <a:solidFill>
                <a:srgbClr val="000000"/>
              </a:solidFill>
              <a:latin typeface="Lato" pitchFamily="34"/>
              <a:ea typeface="Lato" pitchFamily="34"/>
              <a:cs typeface="Lato" pitchFamily="34"/>
            </a:endParaRPr>
          </a:p>
          <a:p>
            <a:pPr marL="0" lvl="0" indent="0" algn="just">
              <a:buNone/>
            </a:pPr>
            <a:endParaRPr lang="vi-VN" sz="2200">
              <a:solidFill>
                <a:srgbClr val="000000"/>
              </a:solidFill>
              <a:latin typeface="Lato" pitchFamily="34"/>
              <a:ea typeface="Lato" pitchFamily="34"/>
              <a:cs typeface="Lato" pitchFamily="34"/>
            </a:endParaRPr>
          </a:p>
          <a:p>
            <a:pPr marL="0" lvl="0" indent="0" algn="just">
              <a:buNone/>
            </a:pPr>
            <a:endParaRPr lang="vi-VN" sz="2200">
              <a:solidFill>
                <a:srgbClr val="000000"/>
              </a:solidFill>
              <a:latin typeface="Lato" pitchFamily="34"/>
              <a:ea typeface="Lato" pitchFamily="34"/>
              <a:cs typeface="Lato" pitchFamily="34"/>
            </a:endParaRPr>
          </a:p>
          <a:p>
            <a:pPr marL="0" lvl="0" indent="0" algn="just">
              <a:buNone/>
            </a:pPr>
            <a:endParaRPr lang="vi-VN" sz="2200">
              <a:solidFill>
                <a:srgbClr val="000000"/>
              </a:solidFill>
              <a:latin typeface="Lato" pitchFamily="34"/>
              <a:ea typeface="Lato" pitchFamily="34"/>
              <a:cs typeface="Lato" pitchFamily="34"/>
            </a:endParaRPr>
          </a:p>
          <a:p>
            <a:pPr lvl="0" algn="just">
              <a:buSzPct val="100000"/>
              <a:buFont typeface="Arial" pitchFamily="34"/>
            </a:pPr>
            <a:endParaRPr lang="en-US" sz="2200">
              <a:solidFill>
                <a:srgbClr val="000000"/>
              </a:solidFill>
              <a:latin typeface="Lato" pitchFamily="34"/>
              <a:ea typeface="Lato" pitchFamily="34"/>
              <a:cs typeface="Lato" pitchFamily="34"/>
            </a:endParaRPr>
          </a:p>
        </p:txBody>
      </p:sp>
      <p:pic>
        <p:nvPicPr>
          <p:cNvPr id="5" name="Picture 5">
            <a:extLst>
              <a:ext uri="{FF2B5EF4-FFF2-40B4-BE49-F238E27FC236}">
                <a16:creationId xmlns:a16="http://schemas.microsoft.com/office/drawing/2014/main" id="{C5FEF473-521B-B449-5A5D-352C9DF3A0D0}"/>
              </a:ext>
            </a:extLst>
          </p:cNvPr>
          <p:cNvPicPr>
            <a:picLocks noChangeAspect="1"/>
          </p:cNvPicPr>
          <p:nvPr/>
        </p:nvPicPr>
        <p:blipFill>
          <a:blip r:embed="rId2"/>
          <a:stretch>
            <a:fillRect/>
          </a:stretch>
        </p:blipFill>
        <p:spPr>
          <a:xfrm>
            <a:off x="1871813" y="1696559"/>
            <a:ext cx="5400382" cy="1854677"/>
          </a:xfrm>
          <a:prstGeom prst="rect">
            <a:avLst/>
          </a:prstGeom>
          <a:noFill/>
          <a:ln cap="flat">
            <a:noFill/>
          </a:ln>
        </p:spPr>
      </p:pic>
      <p:pic>
        <p:nvPicPr>
          <p:cNvPr id="6" name="Picture 9">
            <a:extLst>
              <a:ext uri="{FF2B5EF4-FFF2-40B4-BE49-F238E27FC236}">
                <a16:creationId xmlns:a16="http://schemas.microsoft.com/office/drawing/2014/main" id="{3C2785B3-1B04-814D-AD78-80506EFB09E4}"/>
              </a:ext>
            </a:extLst>
          </p:cNvPr>
          <p:cNvPicPr>
            <a:picLocks noChangeAspect="1"/>
          </p:cNvPicPr>
          <p:nvPr/>
        </p:nvPicPr>
        <p:blipFill>
          <a:blip r:embed="rId3"/>
          <a:stretch>
            <a:fillRect/>
          </a:stretch>
        </p:blipFill>
        <p:spPr>
          <a:xfrm>
            <a:off x="342534" y="3840178"/>
            <a:ext cx="8458931" cy="1173577"/>
          </a:xfrm>
          <a:prstGeom prst="rect">
            <a:avLst/>
          </a:prstGeom>
          <a:noFill/>
          <a:ln cap="flat">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name="Slide58">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5DBE53-6B79-3EF5-A6CA-5D8FB010DBC5}"/>
              </a:ext>
            </a:extLst>
          </p:cNvPr>
          <p:cNvSpPr txBox="1">
            <a:spLocks noGrp="1"/>
          </p:cNvSpPr>
          <p:nvPr>
            <p:ph type="sldNum" sz="quarter" idx="8"/>
          </p:nvPr>
        </p:nvSpPr>
        <p:spPr/>
        <p:txBody>
          <a:bodyPr/>
          <a:lstStyle/>
          <a:p>
            <a:pPr lvl="0"/>
            <a:fld id="{0C5D2183-3857-49D0-88A3-9559ECA5B112}" type="slidenum">
              <a:t>33</a:t>
            </a:fld>
            <a:endParaRPr lang="en-US"/>
          </a:p>
        </p:txBody>
      </p:sp>
      <p:sp>
        <p:nvSpPr>
          <p:cNvPr id="3" name="Title 2">
            <a:extLst>
              <a:ext uri="{FF2B5EF4-FFF2-40B4-BE49-F238E27FC236}">
                <a16:creationId xmlns:a16="http://schemas.microsoft.com/office/drawing/2014/main" id="{693B004E-4E25-0458-BA07-861770F3BE4B}"/>
              </a:ext>
            </a:extLst>
          </p:cNvPr>
          <p:cNvSpPr txBox="1">
            <a:spLocks noGrp="1"/>
          </p:cNvSpPr>
          <p:nvPr>
            <p:ph type="title"/>
          </p:nvPr>
        </p:nvSpPr>
        <p:spPr/>
        <p:txBody>
          <a:bodyPr/>
          <a:lstStyle/>
          <a:p>
            <a:pPr lvl="0"/>
            <a:r>
              <a:rPr lang="vi-VN"/>
              <a:t>3.1.4 Naive Bayes classifier</a:t>
            </a:r>
            <a:endParaRPr lang="en-US"/>
          </a:p>
        </p:txBody>
      </p:sp>
      <p:sp>
        <p:nvSpPr>
          <p:cNvPr id="4" name="Content Placeholder 3">
            <a:extLst>
              <a:ext uri="{FF2B5EF4-FFF2-40B4-BE49-F238E27FC236}">
                <a16:creationId xmlns:a16="http://schemas.microsoft.com/office/drawing/2014/main" id="{AC91AD68-044B-8FD2-F6B1-8FDDD3C6F3C3}"/>
              </a:ext>
            </a:extLst>
          </p:cNvPr>
          <p:cNvSpPr txBox="1">
            <a:spLocks noGrp="1"/>
          </p:cNvSpPr>
          <p:nvPr>
            <p:ph type="body" sz="quarter" idx="4294967295"/>
          </p:nvPr>
        </p:nvSpPr>
        <p:spPr>
          <a:xfrm>
            <a:off x="406395" y="1021777"/>
            <a:ext cx="8050185" cy="5303391"/>
          </a:xfrm>
          <a:prstGeom prst="rect">
            <a:avLst/>
          </a:prstGeom>
          <a:noFill/>
          <a:ln>
            <a:noFill/>
          </a:ln>
        </p:spPr>
        <p:txBody>
          <a:bodyPr vert="horz" wrap="square" lIns="91440" tIns="45720" rIns="91440" bIns="45720" anchor="t" anchorCtr="0" compatLnSpc="1">
            <a:noAutofit/>
          </a:bodyPr>
          <a:lstStyle/>
          <a:p>
            <a:pPr lvl="0" algn="just">
              <a:buSzPct val="100000"/>
              <a:buFont typeface="Arial" pitchFamily="34"/>
            </a:pPr>
            <a:endParaRPr lang="vi-VN" sz="2200">
              <a:solidFill>
                <a:srgbClr val="000000"/>
              </a:solidFill>
              <a:latin typeface="Lato" pitchFamily="34"/>
              <a:ea typeface="Lato" pitchFamily="34"/>
              <a:cs typeface="Lato" pitchFamily="34"/>
            </a:endParaRPr>
          </a:p>
          <a:p>
            <a:pPr lvl="0" algn="just">
              <a:buSzPct val="100000"/>
              <a:buFont typeface="Arial" pitchFamily="34"/>
            </a:pPr>
            <a:endParaRPr lang="vi-VN" sz="2200">
              <a:solidFill>
                <a:srgbClr val="000000"/>
              </a:solidFill>
              <a:latin typeface="Lato" pitchFamily="34"/>
              <a:ea typeface="Lato" pitchFamily="34"/>
              <a:cs typeface="Lato" pitchFamily="34"/>
            </a:endParaRPr>
          </a:p>
          <a:p>
            <a:pPr lvl="0" algn="just">
              <a:buSzPct val="100000"/>
              <a:buFont typeface="Arial" pitchFamily="34"/>
            </a:pPr>
            <a:endParaRPr lang="vi-VN" sz="2200">
              <a:solidFill>
                <a:srgbClr val="000000"/>
              </a:solidFill>
              <a:latin typeface="Lato" pitchFamily="34"/>
              <a:ea typeface="Lato" pitchFamily="34"/>
              <a:cs typeface="Lato" pitchFamily="34"/>
            </a:endParaRPr>
          </a:p>
          <a:p>
            <a:pPr lvl="0" algn="just">
              <a:buSzPct val="100000"/>
              <a:buFont typeface="Arial" pitchFamily="34"/>
            </a:pPr>
            <a:r>
              <a:rPr lang="vi-VN" sz="2200">
                <a:solidFill>
                  <a:srgbClr val="000000"/>
                </a:solidFill>
                <a:latin typeface="Lato" pitchFamily="34"/>
                <a:ea typeface="Lato" pitchFamily="34"/>
                <a:cs typeface="Lato" pitchFamily="34"/>
              </a:rPr>
              <a:t>Áp dụng định lý Bayes ta tính được</a:t>
            </a:r>
          </a:p>
          <a:p>
            <a:pPr lvl="0" algn="just">
              <a:buSzPct val="100000"/>
              <a:buFont typeface="Arial" pitchFamily="34"/>
            </a:pPr>
            <a:endParaRPr lang="en-US" sz="2200">
              <a:solidFill>
                <a:srgbClr val="000000"/>
              </a:solidFill>
              <a:latin typeface="Lato" pitchFamily="34"/>
              <a:ea typeface="Lato" pitchFamily="34"/>
              <a:cs typeface="Lato" pitchFamily="34"/>
            </a:endParaRPr>
          </a:p>
        </p:txBody>
      </p:sp>
      <p:pic>
        <p:nvPicPr>
          <p:cNvPr id="5" name="Picture 13">
            <a:extLst>
              <a:ext uri="{FF2B5EF4-FFF2-40B4-BE49-F238E27FC236}">
                <a16:creationId xmlns:a16="http://schemas.microsoft.com/office/drawing/2014/main" id="{B428C8E3-3CBA-FF6B-FF51-45AEC6A112F6}"/>
              </a:ext>
            </a:extLst>
          </p:cNvPr>
          <p:cNvPicPr>
            <a:picLocks noChangeAspect="1"/>
          </p:cNvPicPr>
          <p:nvPr/>
        </p:nvPicPr>
        <p:blipFill>
          <a:blip r:embed="rId2"/>
          <a:stretch>
            <a:fillRect/>
          </a:stretch>
        </p:blipFill>
        <p:spPr>
          <a:xfrm>
            <a:off x="235073" y="3986655"/>
            <a:ext cx="8377074" cy="830430"/>
          </a:xfrm>
          <a:prstGeom prst="rect">
            <a:avLst/>
          </a:prstGeom>
          <a:noFill/>
          <a:ln cap="flat">
            <a:noFill/>
          </a:ln>
        </p:spPr>
      </p:pic>
      <p:pic>
        <p:nvPicPr>
          <p:cNvPr id="6" name="Picture 15">
            <a:extLst>
              <a:ext uri="{FF2B5EF4-FFF2-40B4-BE49-F238E27FC236}">
                <a16:creationId xmlns:a16="http://schemas.microsoft.com/office/drawing/2014/main" id="{DD39730D-4829-3385-7546-C8E8B041C6C7}"/>
              </a:ext>
            </a:extLst>
          </p:cNvPr>
          <p:cNvPicPr>
            <a:picLocks noChangeAspect="1"/>
          </p:cNvPicPr>
          <p:nvPr/>
        </p:nvPicPr>
        <p:blipFill>
          <a:blip r:embed="rId3"/>
          <a:stretch>
            <a:fillRect/>
          </a:stretch>
        </p:blipFill>
        <p:spPr>
          <a:xfrm>
            <a:off x="235073" y="2890848"/>
            <a:ext cx="8377074" cy="848864"/>
          </a:xfrm>
          <a:prstGeom prst="rect">
            <a:avLst/>
          </a:prstGeom>
          <a:noFill/>
          <a:ln cap="flat">
            <a:noFill/>
          </a:ln>
        </p:spPr>
      </p:pic>
      <p:pic>
        <p:nvPicPr>
          <p:cNvPr id="7" name="Picture 17">
            <a:extLst>
              <a:ext uri="{FF2B5EF4-FFF2-40B4-BE49-F238E27FC236}">
                <a16:creationId xmlns:a16="http://schemas.microsoft.com/office/drawing/2014/main" id="{2133D4A1-9F57-6CD1-5DC1-AF2CB610BF0C}"/>
              </a:ext>
            </a:extLst>
          </p:cNvPr>
          <p:cNvPicPr>
            <a:picLocks noChangeAspect="1"/>
          </p:cNvPicPr>
          <p:nvPr/>
        </p:nvPicPr>
        <p:blipFill>
          <a:blip r:embed="rId4"/>
          <a:srcRect t="13274" r="736" b="885"/>
          <a:stretch>
            <a:fillRect/>
          </a:stretch>
        </p:blipFill>
        <p:spPr>
          <a:xfrm>
            <a:off x="235073" y="1200396"/>
            <a:ext cx="8396679" cy="1007412"/>
          </a:xfrm>
          <a:prstGeom prst="rect">
            <a:avLst/>
          </a:prstGeom>
          <a:noFill/>
          <a:ln cap="flat">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name="Slide59">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59C565-C434-AABD-EF32-E34EADB26CBA}"/>
              </a:ext>
            </a:extLst>
          </p:cNvPr>
          <p:cNvSpPr txBox="1">
            <a:spLocks noGrp="1"/>
          </p:cNvSpPr>
          <p:nvPr>
            <p:ph type="sldNum" sz="quarter" idx="8"/>
          </p:nvPr>
        </p:nvSpPr>
        <p:spPr/>
        <p:txBody>
          <a:bodyPr/>
          <a:lstStyle/>
          <a:p>
            <a:pPr lvl="0"/>
            <a:fld id="{6233A5A4-A1FB-4886-B632-0B23F83B22D2}" type="slidenum">
              <a:t>34</a:t>
            </a:fld>
            <a:endParaRPr lang="en-US"/>
          </a:p>
        </p:txBody>
      </p:sp>
      <p:sp>
        <p:nvSpPr>
          <p:cNvPr id="3" name="Title 2">
            <a:extLst>
              <a:ext uri="{FF2B5EF4-FFF2-40B4-BE49-F238E27FC236}">
                <a16:creationId xmlns:a16="http://schemas.microsoft.com/office/drawing/2014/main" id="{61323D41-39C9-9BE5-7318-1AC129C6B80A}"/>
              </a:ext>
            </a:extLst>
          </p:cNvPr>
          <p:cNvSpPr txBox="1">
            <a:spLocks noGrp="1"/>
          </p:cNvSpPr>
          <p:nvPr>
            <p:ph type="title"/>
          </p:nvPr>
        </p:nvSpPr>
        <p:spPr/>
        <p:txBody>
          <a:bodyPr/>
          <a:lstStyle/>
          <a:p>
            <a:pPr lvl="0"/>
            <a:r>
              <a:rPr lang="vi-VN"/>
              <a:t>3.1.4 Naive Bayes classifier</a:t>
            </a:r>
            <a:endParaRPr lang="en-US"/>
          </a:p>
        </p:txBody>
      </p:sp>
      <p:pic>
        <p:nvPicPr>
          <p:cNvPr id="4" name="Content Placeholder 5">
            <a:extLst>
              <a:ext uri="{FF2B5EF4-FFF2-40B4-BE49-F238E27FC236}">
                <a16:creationId xmlns:a16="http://schemas.microsoft.com/office/drawing/2014/main" id="{D6255B94-5FC1-F43B-2CC7-3A474DE883AB}"/>
              </a:ext>
            </a:extLst>
          </p:cNvPr>
          <p:cNvPicPr>
            <a:picLocks noGrp="1" noChangeAspect="1"/>
          </p:cNvPicPr>
          <p:nvPr>
            <p:ph type="pic" sz="quarter" idx="4294967295"/>
          </p:nvPr>
        </p:nvPicPr>
        <p:blipFill>
          <a:blip r:embed="rId3"/>
          <a:srcRect t="267"/>
          <a:stretch>
            <a:fillRect/>
          </a:stretch>
        </p:blipFill>
        <p:spPr>
          <a:xfrm>
            <a:off x="1765523" y="1785100"/>
            <a:ext cx="5454341" cy="829790"/>
          </a:xfrm>
          <a:prstGeom prst="rect">
            <a:avLst/>
          </a:prstGeom>
          <a:noFill/>
          <a:ln>
            <a:noFill/>
          </a:ln>
        </p:spPr>
      </p:pic>
      <p:sp>
        <p:nvSpPr>
          <p:cNvPr id="5" name="TextBox 9">
            <a:extLst>
              <a:ext uri="{FF2B5EF4-FFF2-40B4-BE49-F238E27FC236}">
                <a16:creationId xmlns:a16="http://schemas.microsoft.com/office/drawing/2014/main" id="{56547384-4E0E-5400-9183-B863F61FED01}"/>
              </a:ext>
            </a:extLst>
          </p:cNvPr>
          <p:cNvSpPr txBox="1"/>
          <p:nvPr/>
        </p:nvSpPr>
        <p:spPr>
          <a:xfrm>
            <a:off x="219218" y="1013420"/>
            <a:ext cx="8689707" cy="769440"/>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0" baseline="0">
                <a:solidFill>
                  <a:srgbClr val="000000"/>
                </a:solidFill>
                <a:uFillTx/>
                <a:latin typeface="Lato"/>
                <a:ea typeface="Lato"/>
                <a:cs typeface="Lato"/>
              </a:rPr>
              <a:t>Vì mẫu số bằng nhau,</a:t>
            </a:r>
            <a:r>
              <a:rPr lang="vi-VN" sz="2200" b="0" i="0" u="none" strike="noStrike" kern="1200" cap="none" spc="0" baseline="0">
                <a:solidFill>
                  <a:srgbClr val="000000"/>
                </a:solidFill>
                <a:uFillTx/>
                <a:latin typeface="Lato"/>
                <a:ea typeface="Lato"/>
                <a:cs typeface="Lato"/>
              </a:rPr>
              <a:t> chỉ</a:t>
            </a:r>
            <a:r>
              <a:rPr lang="en-US" sz="2200" b="0" i="0" u="none" strike="noStrike" kern="1200" cap="none" spc="0" baseline="0">
                <a:solidFill>
                  <a:srgbClr val="000000"/>
                </a:solidFill>
                <a:uFillTx/>
                <a:latin typeface="Lato"/>
                <a:ea typeface="Lato"/>
                <a:cs typeface="Lato"/>
              </a:rPr>
              <a:t> so sánh tử số</a:t>
            </a:r>
            <a:r>
              <a:rPr lang="vi-VN" sz="2200" b="0" i="0" u="none" strike="noStrike" kern="1200" cap="none" spc="0" baseline="0">
                <a:solidFill>
                  <a:srgbClr val="000000"/>
                </a:solidFill>
                <a:uFillTx/>
                <a:latin typeface="Lato"/>
                <a:ea typeface="Lato"/>
                <a:cs typeface="Lato"/>
              </a:rPr>
              <a:t> và Naive Bayes sẽ chọn lớp có xác suất cao hơn. </a:t>
            </a:r>
            <a:endParaRPr lang="en-US" sz="2200" b="0" i="0" u="none" strike="noStrike" kern="1200" cap="none" spc="0" baseline="0">
              <a:solidFill>
                <a:srgbClr val="000000"/>
              </a:solidFill>
              <a:uFillTx/>
              <a:latin typeface="Lato"/>
              <a:ea typeface="Lato"/>
              <a:cs typeface="Lato"/>
            </a:endParaRPr>
          </a:p>
        </p:txBody>
      </p:sp>
      <p:sp>
        <p:nvSpPr>
          <p:cNvPr id="6" name="TextBox 10">
            <a:extLst>
              <a:ext uri="{FF2B5EF4-FFF2-40B4-BE49-F238E27FC236}">
                <a16:creationId xmlns:a16="http://schemas.microsoft.com/office/drawing/2014/main" id="{D2E01DDA-A873-D0BC-34DC-8345551865F1}"/>
              </a:ext>
            </a:extLst>
          </p:cNvPr>
          <p:cNvSpPr txBox="1"/>
          <p:nvPr/>
        </p:nvSpPr>
        <p:spPr>
          <a:xfrm>
            <a:off x="363894" y="2976463"/>
            <a:ext cx="8257589" cy="430883"/>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0" baseline="0">
                <a:solidFill>
                  <a:srgbClr val="000000"/>
                </a:solidFill>
                <a:uFillTx/>
                <a:latin typeface="Lato" pitchFamily="34"/>
                <a:ea typeface="Lato" pitchFamily="34"/>
                <a:cs typeface="Lato" pitchFamily="34"/>
              </a:rPr>
              <a:t>Tổng kết lại, với câu</a:t>
            </a:r>
          </a:p>
        </p:txBody>
      </p:sp>
      <p:pic>
        <p:nvPicPr>
          <p:cNvPr id="7" name="Picture 12">
            <a:extLst>
              <a:ext uri="{FF2B5EF4-FFF2-40B4-BE49-F238E27FC236}">
                <a16:creationId xmlns:a16="http://schemas.microsoft.com/office/drawing/2014/main" id="{36073D00-0008-9791-18F9-59FB3A47AA71}"/>
              </a:ext>
            </a:extLst>
          </p:cNvPr>
          <p:cNvPicPr>
            <a:picLocks noChangeAspect="1"/>
          </p:cNvPicPr>
          <p:nvPr/>
        </p:nvPicPr>
        <p:blipFill>
          <a:blip r:embed="rId4"/>
          <a:stretch>
            <a:fillRect/>
          </a:stretch>
        </p:blipFill>
        <p:spPr>
          <a:xfrm>
            <a:off x="3076901" y="3001828"/>
            <a:ext cx="2391476" cy="395862"/>
          </a:xfrm>
          <a:prstGeom prst="rect">
            <a:avLst/>
          </a:prstGeom>
          <a:noFill/>
          <a:ln cap="flat">
            <a:noFill/>
          </a:ln>
        </p:spPr>
      </p:pic>
      <p:pic>
        <p:nvPicPr>
          <p:cNvPr id="8" name="Picture 16">
            <a:extLst>
              <a:ext uri="{FF2B5EF4-FFF2-40B4-BE49-F238E27FC236}">
                <a16:creationId xmlns:a16="http://schemas.microsoft.com/office/drawing/2014/main" id="{69AE6115-58FD-CD6A-0E97-41E1D28BD541}"/>
              </a:ext>
            </a:extLst>
          </p:cNvPr>
          <p:cNvPicPr>
            <a:picLocks noChangeAspect="1"/>
          </p:cNvPicPr>
          <p:nvPr/>
        </p:nvPicPr>
        <p:blipFill>
          <a:blip r:embed="rId5"/>
          <a:srcRect l="1728" r="1392"/>
          <a:stretch>
            <a:fillRect/>
          </a:stretch>
        </p:blipFill>
        <p:spPr>
          <a:xfrm>
            <a:off x="2510466" y="3660242"/>
            <a:ext cx="4362108" cy="1776002"/>
          </a:xfrm>
          <a:prstGeom prst="rect">
            <a:avLst/>
          </a:prstGeom>
          <a:noFill/>
          <a:ln cap="flat">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952AF8-B94D-DE7A-5657-6FCD67564A38}"/>
              </a:ext>
            </a:extLst>
          </p:cNvPr>
          <p:cNvSpPr txBox="1">
            <a:spLocks noGrp="1"/>
          </p:cNvSpPr>
          <p:nvPr>
            <p:ph type="sldNum" sz="quarter" idx="8"/>
          </p:nvPr>
        </p:nvSpPr>
        <p:spPr>
          <a:xfrm>
            <a:off x="6867253" y="6590784"/>
            <a:ext cx="2057400" cy="365129"/>
          </a:xfrm>
        </p:spPr>
        <p:txBody>
          <a:bodyPr/>
          <a:lstStyle/>
          <a:p>
            <a:pPr lvl="0"/>
            <a:fld id="{777CDB69-CE87-4582-BB28-C283F6E2062F}" type="slidenum">
              <a:rPr/>
              <a:t>35</a:t>
            </a:fld>
            <a:endParaRPr lang="en-US"/>
          </a:p>
        </p:txBody>
      </p:sp>
      <p:sp>
        <p:nvSpPr>
          <p:cNvPr id="3" name="Title 2">
            <a:extLst>
              <a:ext uri="{FF2B5EF4-FFF2-40B4-BE49-F238E27FC236}">
                <a16:creationId xmlns:a16="http://schemas.microsoft.com/office/drawing/2014/main" id="{115D4D10-7B98-9CEB-1EDD-B1F58F934D3A}"/>
              </a:ext>
            </a:extLst>
          </p:cNvPr>
          <p:cNvSpPr txBox="1">
            <a:spLocks noGrp="1"/>
          </p:cNvSpPr>
          <p:nvPr>
            <p:ph type="title"/>
          </p:nvPr>
        </p:nvSpPr>
        <p:spPr>
          <a:xfrm>
            <a:off x="234945" y="97273"/>
            <a:ext cx="8673842" cy="451741"/>
          </a:xfrm>
        </p:spPr>
        <p:txBody>
          <a:bodyPr/>
          <a:lstStyle/>
          <a:p>
            <a:pPr lvl="0"/>
            <a:r>
              <a:rPr lang="vi-VN"/>
              <a:t>3.1.5. Decision tree</a:t>
            </a:r>
            <a:endParaRPr lang="en-US"/>
          </a:p>
        </p:txBody>
      </p:sp>
      <p:sp>
        <p:nvSpPr>
          <p:cNvPr id="4" name="Content Placeholder 4">
            <a:extLst>
              <a:ext uri="{FF2B5EF4-FFF2-40B4-BE49-F238E27FC236}">
                <a16:creationId xmlns:a16="http://schemas.microsoft.com/office/drawing/2014/main" id="{DC4D9F10-7D22-7DBB-FA34-6EB8E9194543}"/>
              </a:ext>
            </a:extLst>
          </p:cNvPr>
          <p:cNvSpPr txBox="1">
            <a:spLocks noGrp="1"/>
          </p:cNvSpPr>
          <p:nvPr>
            <p:ph type="body" sz="quarter" idx="4294967295"/>
          </p:nvPr>
        </p:nvSpPr>
        <p:spPr>
          <a:xfrm>
            <a:off x="234699" y="999868"/>
            <a:ext cx="8377458" cy="5303391"/>
          </a:xfrm>
          <a:prstGeom prst="rect">
            <a:avLst/>
          </a:prstGeom>
          <a:noFill/>
          <a:ln>
            <a:noFill/>
          </a:ln>
        </p:spPr>
        <p:txBody>
          <a:bodyPr vert="horz" wrap="square" lIns="91440" tIns="45720" rIns="91440" bIns="45720" anchor="t" anchorCtr="0" compatLnSpc="1">
            <a:noAutofit/>
          </a:bodyPr>
          <a:lstStyle/>
          <a:p>
            <a:pPr lvl="0" algn="just">
              <a:spcAft>
                <a:spcPts val="1200"/>
              </a:spcAft>
              <a:buSzPct val="100000"/>
              <a:buFont typeface="Arial" pitchFamily="34"/>
            </a:pPr>
            <a:r>
              <a:rPr lang="vi-VN" sz="2200" dirty="0">
                <a:solidFill>
                  <a:srgbClr val="000000"/>
                </a:solidFill>
                <a:latin typeface="Lato" pitchFamily="34"/>
                <a:ea typeface="Lato" pitchFamily="34"/>
                <a:cs typeface="Lato" pitchFamily="34"/>
              </a:rPr>
              <a:t>Mô hình supervised learning áp dụng trong các bài toán classification and regression</a:t>
            </a:r>
          </a:p>
          <a:p>
            <a:pPr lvl="0" algn="just">
              <a:spcAft>
                <a:spcPts val="1200"/>
              </a:spcAft>
              <a:buSzPct val="100000"/>
              <a:buFont typeface="Arial" pitchFamily="34"/>
            </a:pPr>
            <a:r>
              <a:rPr lang="en-US" sz="2200" b="1" dirty="0">
                <a:solidFill>
                  <a:srgbClr val="000000"/>
                </a:solidFill>
                <a:latin typeface="Lato" pitchFamily="34"/>
                <a:ea typeface="Lato" pitchFamily="34"/>
                <a:cs typeface="Lato" pitchFamily="34"/>
              </a:rPr>
              <a:t>Decision</a:t>
            </a:r>
            <a:r>
              <a:rPr lang="vi-VN" sz="2200" b="1" dirty="0">
                <a:solidFill>
                  <a:srgbClr val="000000"/>
                </a:solidFill>
                <a:latin typeface="Lato" pitchFamily="34"/>
                <a:ea typeface="Lato" pitchFamily="34"/>
                <a:cs typeface="Lato" pitchFamily="34"/>
              </a:rPr>
              <a:t> </a:t>
            </a:r>
            <a:r>
              <a:rPr lang="en-US" sz="2200" b="1" dirty="0">
                <a:solidFill>
                  <a:srgbClr val="000000"/>
                </a:solidFill>
                <a:latin typeface="Lato" pitchFamily="34"/>
                <a:ea typeface="Lato" pitchFamily="34"/>
                <a:cs typeface="Lato" pitchFamily="34"/>
              </a:rPr>
              <a:t>tree </a:t>
            </a:r>
            <a:r>
              <a:rPr lang="en-US" sz="2200" dirty="0" err="1">
                <a:solidFill>
                  <a:srgbClr val="000000"/>
                </a:solidFill>
                <a:latin typeface="Lato" pitchFamily="34"/>
                <a:ea typeface="Lato" pitchFamily="34"/>
                <a:cs typeface="Lato" pitchFamily="34"/>
              </a:rPr>
              <a:t>sử</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dụng</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cấu</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trúc</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cây</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để</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biểu</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diễn</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các</a:t>
            </a:r>
            <a:r>
              <a:rPr lang="en-US" sz="2200" dirty="0">
                <a:solidFill>
                  <a:srgbClr val="000000"/>
                </a:solidFill>
                <a:latin typeface="Lato" pitchFamily="34"/>
                <a:ea typeface="Lato" pitchFamily="34"/>
                <a:cs typeface="Lato" pitchFamily="34"/>
              </a:rPr>
              <a:t> </a:t>
            </a:r>
            <a:r>
              <a:rPr lang="en-US" sz="2200" dirty="0" err="1">
                <a:solidFill>
                  <a:srgbClr val="000000"/>
                </a:solidFill>
                <a:latin typeface="Lato" pitchFamily="34"/>
                <a:ea typeface="Lato" pitchFamily="34"/>
                <a:cs typeface="Lato" pitchFamily="34"/>
              </a:rPr>
              <a:t>hàm</a:t>
            </a:r>
            <a:endParaRPr lang="vi-VN" sz="2200" dirty="0">
              <a:solidFill>
                <a:srgbClr val="000000"/>
              </a:solidFill>
              <a:latin typeface="Lato" pitchFamily="34"/>
              <a:ea typeface="Lato" pitchFamily="34"/>
              <a:cs typeface="Lato" pitchFamily="34"/>
            </a:endParaRPr>
          </a:p>
          <a:p>
            <a:pPr lvl="0" algn="just">
              <a:spcAft>
                <a:spcPts val="1200"/>
              </a:spcAft>
              <a:buSzPct val="100000"/>
              <a:buFont typeface="Arial" pitchFamily="34"/>
            </a:pPr>
            <a:r>
              <a:rPr lang="en-US" sz="2200" b="1" dirty="0" err="1">
                <a:solidFill>
                  <a:srgbClr val="203864"/>
                </a:solidFill>
                <a:latin typeface="Lato" pitchFamily="34"/>
                <a:ea typeface="Lato" pitchFamily="34"/>
                <a:cs typeface="Lato" pitchFamily="34"/>
              </a:rPr>
              <a:t>Ứng</a:t>
            </a:r>
            <a:r>
              <a:rPr lang="en-US" sz="2200" b="1" dirty="0">
                <a:solidFill>
                  <a:srgbClr val="203864"/>
                </a:solidFill>
                <a:latin typeface="Lato" pitchFamily="34"/>
                <a:ea typeface="Lato" pitchFamily="34"/>
                <a:cs typeface="Lato" pitchFamily="34"/>
              </a:rPr>
              <a:t> </a:t>
            </a:r>
            <a:r>
              <a:rPr lang="en-US" sz="2200" b="1" dirty="0" err="1">
                <a:solidFill>
                  <a:srgbClr val="203864"/>
                </a:solidFill>
                <a:latin typeface="Lato" pitchFamily="34"/>
                <a:ea typeface="Lato" pitchFamily="34"/>
                <a:cs typeface="Lato" pitchFamily="34"/>
              </a:rPr>
              <a:t>dụng</a:t>
            </a:r>
            <a:r>
              <a:rPr lang="en-US" sz="2200" b="1" dirty="0">
                <a:solidFill>
                  <a:srgbClr val="203864"/>
                </a:solidFill>
                <a:latin typeface="Lato" pitchFamily="34"/>
                <a:ea typeface="Lato" pitchFamily="34"/>
                <a:cs typeface="Lato" pitchFamily="34"/>
              </a:rPr>
              <a:t> </a:t>
            </a:r>
            <a:r>
              <a:rPr lang="en-US" sz="2200" b="1" dirty="0" err="1">
                <a:solidFill>
                  <a:srgbClr val="203864"/>
                </a:solidFill>
                <a:latin typeface="Lato" pitchFamily="34"/>
                <a:ea typeface="Lato" pitchFamily="34"/>
                <a:cs typeface="Lato" pitchFamily="34"/>
              </a:rPr>
              <a:t>trong</a:t>
            </a:r>
            <a:r>
              <a:rPr lang="en-US" sz="2200" b="1" dirty="0">
                <a:solidFill>
                  <a:srgbClr val="203864"/>
                </a:solidFill>
                <a:latin typeface="Lato" pitchFamily="34"/>
                <a:ea typeface="Lato" pitchFamily="34"/>
                <a:cs typeface="Lato" pitchFamily="34"/>
              </a:rPr>
              <a:t> </a:t>
            </a:r>
            <a:r>
              <a:rPr lang="en-US" sz="2200" b="1" dirty="0" err="1">
                <a:solidFill>
                  <a:srgbClr val="203864"/>
                </a:solidFill>
                <a:latin typeface="Lato" pitchFamily="34"/>
                <a:ea typeface="Lato" pitchFamily="34"/>
                <a:cs typeface="Lato" pitchFamily="34"/>
              </a:rPr>
              <a:t>bài</a:t>
            </a:r>
            <a:r>
              <a:rPr lang="en-US" sz="2200" b="1" dirty="0">
                <a:solidFill>
                  <a:srgbClr val="203864"/>
                </a:solidFill>
                <a:latin typeface="Lato" pitchFamily="34"/>
                <a:ea typeface="Lato" pitchFamily="34"/>
                <a:cs typeface="Lato" pitchFamily="34"/>
              </a:rPr>
              <a:t> </a:t>
            </a:r>
            <a:r>
              <a:rPr lang="en-US" sz="2200" b="1" dirty="0" err="1">
                <a:solidFill>
                  <a:srgbClr val="203864"/>
                </a:solidFill>
                <a:latin typeface="Lato" pitchFamily="34"/>
                <a:ea typeface="Lato" pitchFamily="34"/>
                <a:cs typeface="Lato" pitchFamily="34"/>
              </a:rPr>
              <a:t>toán</a:t>
            </a:r>
            <a:r>
              <a:rPr lang="en-US" sz="2200" b="1" dirty="0">
                <a:solidFill>
                  <a:srgbClr val="203864"/>
                </a:solidFill>
                <a:latin typeface="Lato" pitchFamily="34"/>
                <a:ea typeface="Lato" pitchFamily="34"/>
                <a:cs typeface="Lato" pitchFamily="34"/>
              </a:rPr>
              <a:t> </a:t>
            </a:r>
            <a:r>
              <a:rPr lang="en-US" sz="2200" b="1" dirty="0" err="1">
                <a:solidFill>
                  <a:srgbClr val="203864"/>
                </a:solidFill>
                <a:latin typeface="Lato" pitchFamily="34"/>
                <a:ea typeface="Lato" pitchFamily="34"/>
                <a:cs typeface="Lato" pitchFamily="34"/>
              </a:rPr>
              <a:t>phân</a:t>
            </a:r>
            <a:r>
              <a:rPr lang="en-US" sz="2200" b="1" dirty="0">
                <a:solidFill>
                  <a:srgbClr val="203864"/>
                </a:solidFill>
                <a:latin typeface="Lato" pitchFamily="34"/>
                <a:ea typeface="Lato" pitchFamily="34"/>
                <a:cs typeface="Lato" pitchFamily="34"/>
              </a:rPr>
              <a:t> </a:t>
            </a:r>
            <a:r>
              <a:rPr lang="en-US" sz="2200" b="1" dirty="0" err="1">
                <a:solidFill>
                  <a:srgbClr val="203864"/>
                </a:solidFill>
                <a:latin typeface="Lato" pitchFamily="34"/>
                <a:ea typeface="Lato" pitchFamily="34"/>
                <a:cs typeface="Lato" pitchFamily="34"/>
              </a:rPr>
              <a:t>loại</a:t>
            </a:r>
            <a:r>
              <a:rPr lang="en-US" sz="2200" b="1" dirty="0">
                <a:solidFill>
                  <a:srgbClr val="203864"/>
                </a:solidFill>
                <a:latin typeface="Lato" pitchFamily="34"/>
                <a:ea typeface="Lato" pitchFamily="34"/>
                <a:cs typeface="Lato" pitchFamily="34"/>
              </a:rPr>
              <a:t> </a:t>
            </a:r>
            <a:r>
              <a:rPr lang="en-US" sz="2200" b="1" dirty="0" err="1">
                <a:solidFill>
                  <a:srgbClr val="203864"/>
                </a:solidFill>
                <a:latin typeface="Lato" pitchFamily="34"/>
                <a:ea typeface="Lato" pitchFamily="34"/>
                <a:cs typeface="Lato" pitchFamily="34"/>
              </a:rPr>
              <a:t>cảm</a:t>
            </a:r>
            <a:r>
              <a:rPr lang="en-US" sz="2200" b="1" dirty="0">
                <a:solidFill>
                  <a:srgbClr val="203864"/>
                </a:solidFill>
                <a:latin typeface="Lato" pitchFamily="34"/>
                <a:ea typeface="Lato" pitchFamily="34"/>
                <a:cs typeface="Lato" pitchFamily="34"/>
              </a:rPr>
              <a:t> </a:t>
            </a:r>
            <a:r>
              <a:rPr lang="en-US" sz="2200" b="1" dirty="0" err="1">
                <a:solidFill>
                  <a:srgbClr val="203864"/>
                </a:solidFill>
                <a:latin typeface="Lato" pitchFamily="34"/>
                <a:ea typeface="Lato" pitchFamily="34"/>
                <a:cs typeface="Lato" pitchFamily="34"/>
              </a:rPr>
              <a:t>xúc</a:t>
            </a:r>
            <a:endParaRPr lang="vi-VN" sz="2200" b="1" dirty="0">
              <a:solidFill>
                <a:srgbClr val="203864"/>
              </a:solidFill>
              <a:latin typeface="Lato" pitchFamily="34"/>
              <a:ea typeface="Lato" pitchFamily="34"/>
              <a:cs typeface="Lato" pitchFamily="34"/>
            </a:endParaRPr>
          </a:p>
          <a:p>
            <a:pPr marL="914400" lvl="1" indent="-457200" algn="just">
              <a:spcAft>
                <a:spcPts val="1200"/>
              </a:spcAft>
              <a:buSzPct val="100000"/>
              <a:buFont typeface="Calibri Light"/>
              <a:buAutoNum type="arabicPeriod"/>
            </a:pPr>
            <a:r>
              <a:rPr lang="en-US" sz="2000" dirty="0" err="1">
                <a:solidFill>
                  <a:srgbClr val="000000"/>
                </a:solidFill>
                <a:latin typeface="Lato" pitchFamily="34"/>
                <a:ea typeface="Lato" pitchFamily="34"/>
                <a:cs typeface="Lato" pitchFamily="34"/>
              </a:rPr>
              <a:t>Dữ</a:t>
            </a:r>
            <a:r>
              <a:rPr lang="en-US" sz="2000" dirty="0">
                <a:solidFill>
                  <a:srgbClr val="000000"/>
                </a:solidFill>
                <a:latin typeface="Lato" pitchFamily="34"/>
                <a:ea typeface="Lato" pitchFamily="34"/>
                <a:cs typeface="Lato" pitchFamily="34"/>
              </a:rPr>
              <a:t> </a:t>
            </a:r>
            <a:r>
              <a:rPr lang="en-US" sz="2000" dirty="0" err="1">
                <a:solidFill>
                  <a:srgbClr val="000000"/>
                </a:solidFill>
                <a:latin typeface="Lato" pitchFamily="34"/>
                <a:ea typeface="Lato" pitchFamily="34"/>
                <a:cs typeface="Lato" pitchFamily="34"/>
              </a:rPr>
              <a:t>liệu</a:t>
            </a:r>
            <a:r>
              <a:rPr lang="en-US" sz="2000" dirty="0">
                <a:solidFill>
                  <a:srgbClr val="000000"/>
                </a:solidFill>
                <a:latin typeface="Lato" pitchFamily="34"/>
                <a:ea typeface="Lato" pitchFamily="34"/>
                <a:cs typeface="Lato" pitchFamily="34"/>
              </a:rPr>
              <a:t> </a:t>
            </a:r>
            <a:r>
              <a:rPr lang="en-US" sz="2000" dirty="0" err="1">
                <a:solidFill>
                  <a:srgbClr val="000000"/>
                </a:solidFill>
                <a:latin typeface="Lato" pitchFamily="34"/>
                <a:ea typeface="Lato" pitchFamily="34"/>
                <a:cs typeface="Lato" pitchFamily="34"/>
              </a:rPr>
              <a:t>văn</a:t>
            </a:r>
            <a:r>
              <a:rPr lang="en-US" sz="2000" dirty="0">
                <a:solidFill>
                  <a:srgbClr val="000000"/>
                </a:solidFill>
                <a:latin typeface="Lato" pitchFamily="34"/>
                <a:ea typeface="Lato" pitchFamily="34"/>
                <a:cs typeface="Lato" pitchFamily="34"/>
              </a:rPr>
              <a:t> </a:t>
            </a:r>
            <a:r>
              <a:rPr lang="en-US" sz="2000" dirty="0" err="1">
                <a:solidFill>
                  <a:srgbClr val="000000"/>
                </a:solidFill>
                <a:latin typeface="Lato" pitchFamily="34"/>
                <a:ea typeface="Lato" pitchFamily="34"/>
                <a:cs typeface="Lato" pitchFamily="34"/>
              </a:rPr>
              <a:t>bản</a:t>
            </a:r>
            <a:r>
              <a:rPr lang="en-US" sz="2000" dirty="0">
                <a:solidFill>
                  <a:srgbClr val="000000"/>
                </a:solidFill>
                <a:latin typeface="Lato" pitchFamily="34"/>
                <a:ea typeface="Lato" pitchFamily="34"/>
                <a:cs typeface="Lato" pitchFamily="34"/>
              </a:rPr>
              <a:t> → </a:t>
            </a:r>
            <a:r>
              <a:rPr lang="en-US" sz="2000" b="1" dirty="0">
                <a:solidFill>
                  <a:srgbClr val="000000"/>
                </a:solidFill>
                <a:latin typeface="Lato" pitchFamily="34"/>
                <a:ea typeface="Lato" pitchFamily="34"/>
                <a:cs typeface="Lato" pitchFamily="34"/>
              </a:rPr>
              <a:t>Vector </a:t>
            </a:r>
            <a:r>
              <a:rPr lang="en-US" sz="2000" b="1" dirty="0" err="1">
                <a:solidFill>
                  <a:srgbClr val="000000"/>
                </a:solidFill>
                <a:latin typeface="Lato" pitchFamily="34"/>
                <a:ea typeface="Lato" pitchFamily="34"/>
                <a:cs typeface="Lato" pitchFamily="34"/>
              </a:rPr>
              <a:t>hóa</a:t>
            </a:r>
            <a:r>
              <a:rPr lang="en-US" sz="2000" b="1" dirty="0">
                <a:solidFill>
                  <a:srgbClr val="000000"/>
                </a:solidFill>
                <a:latin typeface="Lato" pitchFamily="34"/>
                <a:ea typeface="Lato" pitchFamily="34"/>
                <a:cs typeface="Lato" pitchFamily="34"/>
              </a:rPr>
              <a:t> (Bag of Words / TF-IDF)</a:t>
            </a:r>
            <a:endParaRPr lang="vi-VN" sz="2000" b="1" dirty="0">
              <a:solidFill>
                <a:srgbClr val="000000"/>
              </a:solidFill>
              <a:latin typeface="Lato" pitchFamily="34"/>
              <a:ea typeface="Lato" pitchFamily="34"/>
              <a:cs typeface="Lato" pitchFamily="34"/>
            </a:endParaRPr>
          </a:p>
          <a:p>
            <a:pPr marL="914400" lvl="1" indent="-457200" algn="just">
              <a:spcAft>
                <a:spcPts val="1200"/>
              </a:spcAft>
              <a:buSzPct val="100000"/>
              <a:buFont typeface="Calibri Light"/>
              <a:buAutoNum type="arabicPeriod"/>
            </a:pPr>
            <a:r>
              <a:rPr lang="vi-VN" sz="2000" dirty="0">
                <a:solidFill>
                  <a:srgbClr val="000000"/>
                </a:solidFill>
                <a:latin typeface="Lato" pitchFamily="34"/>
                <a:ea typeface="Lato" pitchFamily="34"/>
                <a:cs typeface="Lato" pitchFamily="34"/>
              </a:rPr>
              <a:t>Sau đó, các đặc trưng được sử dụng để huấn luyện mô</a:t>
            </a:r>
          </a:p>
          <a:p>
            <a:pPr lvl="2" algn="just">
              <a:spcAft>
                <a:spcPts val="1200"/>
              </a:spcAft>
              <a:buSzPct val="100000"/>
              <a:buFont typeface="Arial" pitchFamily="34"/>
            </a:pPr>
            <a:r>
              <a:rPr lang="vi-VN" sz="1600" dirty="0">
                <a:solidFill>
                  <a:srgbClr val="000000"/>
                </a:solidFill>
                <a:latin typeface="Lato" pitchFamily="34"/>
                <a:ea typeface="Lato" pitchFamily="34"/>
                <a:cs typeface="Lato" pitchFamily="34"/>
              </a:rPr>
              <a:t>Đầu vào là vector liên tục </a:t>
            </a:r>
            <a:r>
              <a:rPr lang="en-US" sz="1600" dirty="0">
                <a:solidFill>
                  <a:srgbClr val="000000"/>
                </a:solidFill>
                <a:latin typeface="Lato" pitchFamily="34"/>
                <a:ea typeface="Lato" pitchFamily="34"/>
                <a:cs typeface="Lato" pitchFamily="34"/>
              </a:rPr>
              <a:t>→ </a:t>
            </a:r>
            <a:r>
              <a:rPr lang="vi-VN" sz="1600" dirty="0">
                <a:solidFill>
                  <a:srgbClr val="000000"/>
                </a:solidFill>
                <a:latin typeface="Lato" pitchFamily="34"/>
                <a:ea typeface="Lato" pitchFamily="34"/>
                <a:cs typeface="Lato" pitchFamily="34"/>
              </a:rPr>
              <a:t>dùng </a:t>
            </a:r>
            <a:r>
              <a:rPr lang="vi-VN" sz="1600" b="1" dirty="0">
                <a:solidFill>
                  <a:srgbClr val="000000"/>
                </a:solidFill>
                <a:latin typeface="Lato" pitchFamily="34"/>
                <a:ea typeface="Lato" pitchFamily="34"/>
                <a:cs typeface="Lato" pitchFamily="34"/>
              </a:rPr>
              <a:t>CART (Classification and Regression Tree)</a:t>
            </a:r>
          </a:p>
          <a:p>
            <a:pPr lvl="2" algn="just">
              <a:spcAft>
                <a:spcPts val="1200"/>
              </a:spcAft>
              <a:buSzPct val="100000"/>
              <a:buFont typeface="Arial" pitchFamily="34"/>
            </a:pPr>
            <a:r>
              <a:rPr lang="vi-VN" sz="1600" dirty="0">
                <a:solidFill>
                  <a:srgbClr val="000000"/>
                </a:solidFill>
                <a:latin typeface="Lato" pitchFamily="34"/>
                <a:ea typeface="Lato" pitchFamily="34"/>
                <a:cs typeface="Lato" pitchFamily="34"/>
              </a:rPr>
              <a:t>Sử dụng tiêu chí </a:t>
            </a:r>
            <a:r>
              <a:rPr lang="vi-VN" sz="1600" b="1" dirty="0">
                <a:solidFill>
                  <a:srgbClr val="000000"/>
                </a:solidFill>
                <a:latin typeface="Lato" pitchFamily="34"/>
                <a:ea typeface="Lato" pitchFamily="34"/>
                <a:cs typeface="Lato" pitchFamily="34"/>
              </a:rPr>
              <a:t>Gini Impurity</a:t>
            </a:r>
            <a:r>
              <a:rPr lang="vi-VN" sz="1600" dirty="0">
                <a:solidFill>
                  <a:srgbClr val="000000"/>
                </a:solidFill>
                <a:latin typeface="Lato" pitchFamily="34"/>
                <a:ea typeface="Lato" pitchFamily="34"/>
                <a:cs typeface="Lato" pitchFamily="34"/>
              </a:rPr>
              <a:t> để chọn nhánh phân chia tối ưu</a:t>
            </a:r>
            <a:endParaRPr lang="en-US" sz="1600" dirty="0">
              <a:solidFill>
                <a:srgbClr val="000000"/>
              </a:solidFill>
              <a:latin typeface="Lato" pitchFamily="34"/>
              <a:ea typeface="Lato" pitchFamily="34"/>
              <a:cs typeface="Lato" pitchFamily="3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C71576-894E-6BCA-A631-D428484ABF8E}"/>
              </a:ext>
            </a:extLst>
          </p:cNvPr>
          <p:cNvSpPr txBox="1">
            <a:spLocks noGrp="1"/>
          </p:cNvSpPr>
          <p:nvPr>
            <p:ph type="sldNum" sz="quarter" idx="8"/>
          </p:nvPr>
        </p:nvSpPr>
        <p:spPr>
          <a:xfrm>
            <a:off x="6867253" y="6590784"/>
            <a:ext cx="2057400" cy="365129"/>
          </a:xfrm>
        </p:spPr>
        <p:txBody>
          <a:bodyPr/>
          <a:lstStyle/>
          <a:p>
            <a:pPr lvl="0"/>
            <a:fld id="{6DD12503-D7BC-4EAC-9879-DE72FD361AD1}" type="slidenum">
              <a:rPr/>
              <a:t>36</a:t>
            </a:fld>
            <a:endParaRPr lang="en-US"/>
          </a:p>
        </p:txBody>
      </p:sp>
      <p:sp>
        <p:nvSpPr>
          <p:cNvPr id="3" name="Title 2">
            <a:extLst>
              <a:ext uri="{FF2B5EF4-FFF2-40B4-BE49-F238E27FC236}">
                <a16:creationId xmlns:a16="http://schemas.microsoft.com/office/drawing/2014/main" id="{5D0485A8-E161-FF37-0438-DD27F5237D34}"/>
              </a:ext>
            </a:extLst>
          </p:cNvPr>
          <p:cNvSpPr txBox="1">
            <a:spLocks noGrp="1"/>
          </p:cNvSpPr>
          <p:nvPr>
            <p:ph type="title"/>
          </p:nvPr>
        </p:nvSpPr>
        <p:spPr>
          <a:xfrm>
            <a:off x="234945" y="97273"/>
            <a:ext cx="8673842" cy="451741"/>
          </a:xfrm>
        </p:spPr>
        <p:txBody>
          <a:bodyPr/>
          <a:lstStyle/>
          <a:p>
            <a:pPr lvl="0"/>
            <a:r>
              <a:rPr lang="vi-VN"/>
              <a:t>3.1.5. Decision tree</a:t>
            </a:r>
            <a:endParaRPr lang="en-US"/>
          </a:p>
        </p:txBody>
      </p:sp>
      <p:sp>
        <p:nvSpPr>
          <p:cNvPr id="4" name="Content Placeholder 4">
            <a:extLst>
              <a:ext uri="{FF2B5EF4-FFF2-40B4-BE49-F238E27FC236}">
                <a16:creationId xmlns:a16="http://schemas.microsoft.com/office/drawing/2014/main" id="{9D6C85AB-BB7E-9D7C-CD7F-0A13B3F0E414}"/>
              </a:ext>
            </a:extLst>
          </p:cNvPr>
          <p:cNvSpPr txBox="1">
            <a:spLocks noGrp="1"/>
          </p:cNvSpPr>
          <p:nvPr>
            <p:ph type="body" sz="quarter" idx="4294967295"/>
          </p:nvPr>
        </p:nvSpPr>
        <p:spPr>
          <a:xfrm>
            <a:off x="234699" y="999868"/>
            <a:ext cx="8377458" cy="5303391"/>
          </a:xfrm>
          <a:prstGeom prst="rect">
            <a:avLst/>
          </a:prstGeom>
          <a:noFill/>
          <a:ln>
            <a:noFill/>
          </a:ln>
        </p:spPr>
        <p:txBody>
          <a:bodyPr vert="horz" wrap="square" lIns="91440" tIns="45720" rIns="91440" bIns="45720" anchor="t" anchorCtr="0" compatLnSpc="1">
            <a:noAutofit/>
          </a:bodyPr>
          <a:lstStyle/>
          <a:p>
            <a:pPr marL="0" lvl="0" indent="0" algn="just">
              <a:spcAft>
                <a:spcPts val="600"/>
              </a:spcAft>
              <a:buNone/>
            </a:pPr>
            <a:r>
              <a:rPr lang="en-US" sz="2200" b="1" dirty="0">
                <a:solidFill>
                  <a:srgbClr val="203864"/>
                </a:solidFill>
                <a:latin typeface="Lato" pitchFamily="34"/>
                <a:ea typeface="Lato" pitchFamily="34"/>
                <a:cs typeface="Lato" pitchFamily="34"/>
              </a:rPr>
              <a:t>Gini </a:t>
            </a:r>
            <a:r>
              <a:rPr lang="vi-VN" sz="2200" b="1" dirty="0">
                <a:solidFill>
                  <a:srgbClr val="203864"/>
                </a:solidFill>
                <a:latin typeface="Lato" pitchFamily="34"/>
                <a:ea typeface="Lato" pitchFamily="34"/>
                <a:cs typeface="Lato" pitchFamily="34"/>
              </a:rPr>
              <a:t>impurity</a:t>
            </a:r>
          </a:p>
          <a:p>
            <a:pPr lvl="1" algn="just">
              <a:spcAft>
                <a:spcPts val="600"/>
              </a:spcAft>
            </a:pPr>
            <a:r>
              <a:rPr lang="vi-VN" sz="1800" dirty="0">
                <a:latin typeface="Lato" pitchFamily="34"/>
                <a:ea typeface="Lato" pitchFamily="34"/>
                <a:cs typeface="Lato" pitchFamily="34"/>
              </a:rPr>
              <a:t>Đo độ  không thuần khiết của tập dữ liệu trong một nút</a:t>
            </a:r>
          </a:p>
        </p:txBody>
      </p:sp>
      <mc:AlternateContent xmlns:mc="http://schemas.openxmlformats.org/markup-compatibility/2006" xmlns:a14="http://schemas.microsoft.com/office/drawing/2010/main">
        <mc:Choice Requires="a14">
          <p:sp>
            <p:nvSpPr>
              <p:cNvPr id="5" name="TextBox 5">
                <a:extLst>
                  <a:ext uri="{FF2B5EF4-FFF2-40B4-BE49-F238E27FC236}">
                    <a16:creationId xmlns:a16="http://schemas.microsoft.com/office/drawing/2014/main" id="{C110E969-151A-4618-EC88-DB595523E36C}"/>
                  </a:ext>
                </a:extLst>
              </p:cNvPr>
              <p:cNvSpPr txBox="1"/>
              <p:nvPr/>
            </p:nvSpPr>
            <p:spPr>
              <a:xfrm>
                <a:off x="234699" y="1957834"/>
                <a:ext cx="8462863" cy="369332"/>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err="1">
                    <a:solidFill>
                      <a:srgbClr val="000000"/>
                    </a:solidFill>
                    <a:uFillTx/>
                    <a:latin typeface="Lato" pitchFamily="34"/>
                    <a:ea typeface="Lato" pitchFamily="34"/>
                    <a:cs typeface="Lato" pitchFamily="34"/>
                  </a:rPr>
                  <a:t>Giả</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sử</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một</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nút</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chứa</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các</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mẫu</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thuộc</a:t>
                </a:r>
                <a:r>
                  <a:rPr lang="en-US" sz="1800" b="0" i="0" u="none" strike="noStrike" kern="1200" cap="none" spc="0" baseline="0" dirty="0">
                    <a:solidFill>
                      <a:srgbClr val="000000"/>
                    </a:solidFill>
                    <a:uFillTx/>
                    <a:latin typeface="Lato" pitchFamily="34"/>
                    <a:ea typeface="Lato" pitchFamily="34"/>
                    <a:cs typeface="Lato" pitchFamily="34"/>
                  </a:rPr>
                  <a:t> k </a:t>
                </a:r>
                <a:r>
                  <a:rPr lang="en-US" sz="1800" b="0" i="0" u="none" strike="noStrike" kern="1200" cap="none" spc="0" baseline="0" dirty="0" err="1">
                    <a:solidFill>
                      <a:srgbClr val="000000"/>
                    </a:solidFill>
                    <a:uFillTx/>
                    <a:latin typeface="Lato" pitchFamily="34"/>
                    <a:ea typeface="Lato" pitchFamily="34"/>
                    <a:cs typeface="Lato" pitchFamily="34"/>
                  </a:rPr>
                  <a:t>lớp</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với</a:t>
                </a:r>
                <a:r>
                  <a:rPr lang="en-US" sz="1800" b="0" i="0" u="none" strike="noStrike" kern="1200" cap="none" spc="0" baseline="0" dirty="0">
                    <a:solidFill>
                      <a:srgbClr val="000000"/>
                    </a:solidFill>
                    <a:uFillTx/>
                    <a:latin typeface="Lato" pitchFamily="34"/>
                    <a:ea typeface="Lato" pitchFamily="34"/>
                    <a:cs typeface="Lato" pitchFamily="34"/>
                  </a:rPr>
                  <a:t> </a:t>
                </a:r>
                <a14:m>
                  <m:oMath xmlns:m="http://schemas.openxmlformats.org/officeDocument/2006/math">
                    <m:sSub>
                      <m:sSubPr>
                        <m:ctrlPr>
                          <a:rPr lang="en-US" sz="1800" b="0" i="1" u="none" strike="noStrike" kern="1200" cap="none" spc="0" baseline="0" smtClean="0">
                            <a:solidFill>
                              <a:srgbClr val="000000"/>
                            </a:solidFill>
                            <a:uFillTx/>
                            <a:latin typeface="Cambria Math" panose="02040503050406030204" pitchFamily="18" charset="0"/>
                            <a:ea typeface="Lato" pitchFamily="34"/>
                            <a:cs typeface="Lato" pitchFamily="34"/>
                          </a:rPr>
                        </m:ctrlPr>
                      </m:sSubPr>
                      <m:e>
                        <m:r>
                          <m:rPr>
                            <m:sty m:val="p"/>
                          </m:rPr>
                          <a:rPr lang="vi-VN" i="1">
                            <a:solidFill>
                              <a:srgbClr val="000000"/>
                            </a:solidFill>
                            <a:latin typeface="Cambria Math" panose="02040503050406030204" pitchFamily="18" charset="0"/>
                            <a:ea typeface="Lato" pitchFamily="34"/>
                            <a:cs typeface="Lato" pitchFamily="34"/>
                          </a:rPr>
                          <m:t>p</m:t>
                        </m:r>
                      </m:e>
                      <m:sub>
                        <m:r>
                          <m:rPr>
                            <m:sty m:val="p"/>
                          </m:rPr>
                          <a:rPr lang="vi-VN" i="1">
                            <a:solidFill>
                              <a:srgbClr val="000000"/>
                            </a:solidFill>
                            <a:latin typeface="Cambria Math" panose="02040503050406030204" pitchFamily="18" charset="0"/>
                            <a:ea typeface="Lato" pitchFamily="34"/>
                            <a:cs typeface="Lato" pitchFamily="34"/>
                          </a:rPr>
                          <m:t>i</m:t>
                        </m:r>
                      </m:sub>
                    </m:sSub>
                  </m:oMath>
                </a14:m>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là</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xác</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suất</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một</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mẫu</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thuộc</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lớp</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i</a:t>
                </a:r>
                <a:r>
                  <a:rPr lang="en-US" sz="1800" b="0" i="0" u="none" strike="noStrike" kern="1200" cap="none" spc="0" baseline="0" dirty="0">
                    <a:solidFill>
                      <a:srgbClr val="000000"/>
                    </a:solidFill>
                    <a:uFillTx/>
                    <a:latin typeface="Lato" pitchFamily="34"/>
                    <a:ea typeface="Lato" pitchFamily="34"/>
                    <a:cs typeface="Lato" pitchFamily="34"/>
                  </a:rPr>
                  <a:t> </a:t>
                </a:r>
              </a:p>
            </p:txBody>
          </p:sp>
        </mc:Choice>
        <mc:Fallback xmlns="">
          <p:sp>
            <p:nvSpPr>
              <p:cNvPr id="5" name="TextBox 5">
                <a:extLst>
                  <a:ext uri="{FF2B5EF4-FFF2-40B4-BE49-F238E27FC236}">
                    <a16:creationId xmlns:a16="http://schemas.microsoft.com/office/drawing/2014/main" id="{C110E969-151A-4618-EC88-DB595523E36C}"/>
                  </a:ext>
                </a:extLst>
              </p:cNvPr>
              <p:cNvSpPr txBox="1">
                <a:spLocks noRot="1" noChangeAspect="1" noMove="1" noResize="1" noEditPoints="1" noAdjustHandles="1" noChangeArrowheads="1" noChangeShapeType="1" noTextEdit="1"/>
              </p:cNvSpPr>
              <p:nvPr/>
            </p:nvSpPr>
            <p:spPr>
              <a:xfrm>
                <a:off x="234699" y="1957834"/>
                <a:ext cx="8462863" cy="369332"/>
              </a:xfrm>
              <a:prstGeom prst="rect">
                <a:avLst/>
              </a:prstGeom>
              <a:blipFill>
                <a:blip r:embed="rId2"/>
                <a:stretch>
                  <a:fillRect l="-648" t="-8197" b="-24590"/>
                </a:stretch>
              </a:blipFill>
              <a:ln cap="flat">
                <a:noFill/>
              </a:ln>
            </p:spPr>
            <p:txBody>
              <a:bodyPr/>
              <a:lstStyle/>
              <a:p>
                <a:r>
                  <a:rPr lang="en-US">
                    <a:noFill/>
                  </a:rPr>
                  <a:t> </a:t>
                </a:r>
              </a:p>
            </p:txBody>
          </p:sp>
        </mc:Fallback>
      </mc:AlternateContent>
      <p:pic>
        <p:nvPicPr>
          <p:cNvPr id="6" name="Picture 7">
            <a:extLst>
              <a:ext uri="{FF2B5EF4-FFF2-40B4-BE49-F238E27FC236}">
                <a16:creationId xmlns:a16="http://schemas.microsoft.com/office/drawing/2014/main" id="{E3ABB9FC-86B3-AB48-1656-9482EBF63A12}"/>
              </a:ext>
            </a:extLst>
          </p:cNvPr>
          <p:cNvPicPr>
            <a:picLocks noChangeAspect="1"/>
          </p:cNvPicPr>
          <p:nvPr/>
        </p:nvPicPr>
        <p:blipFill>
          <a:blip r:embed="rId3"/>
          <a:stretch>
            <a:fillRect/>
          </a:stretch>
        </p:blipFill>
        <p:spPr>
          <a:xfrm>
            <a:off x="3089501" y="2394973"/>
            <a:ext cx="2667853" cy="1189396"/>
          </a:xfrm>
          <a:prstGeom prst="rect">
            <a:avLst/>
          </a:prstGeom>
          <a:noFill/>
          <a:ln cap="flat">
            <a:noFill/>
          </a:ln>
        </p:spPr>
      </p:pic>
      <p:sp>
        <p:nvSpPr>
          <p:cNvPr id="7" name="TextBox 9">
            <a:extLst>
              <a:ext uri="{FF2B5EF4-FFF2-40B4-BE49-F238E27FC236}">
                <a16:creationId xmlns:a16="http://schemas.microsoft.com/office/drawing/2014/main" id="{B3578EBF-3E71-7DB9-3C05-89DC6481A27E}"/>
              </a:ext>
            </a:extLst>
          </p:cNvPr>
          <p:cNvSpPr txBox="1"/>
          <p:nvPr/>
        </p:nvSpPr>
        <p:spPr>
          <a:xfrm>
            <a:off x="218824" y="3528485"/>
            <a:ext cx="8689963" cy="369335"/>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Lato" pitchFamily="34"/>
                <a:ea typeface="Lato" pitchFamily="34"/>
                <a:cs typeface="Lato" pitchFamily="34"/>
              </a:rPr>
              <a:t>Trong </a:t>
            </a:r>
            <a:r>
              <a:rPr lang="en-US" sz="1800" b="0" i="0" u="none" strike="noStrike" kern="1200" cap="none" spc="0" baseline="0" dirty="0" err="1">
                <a:solidFill>
                  <a:srgbClr val="000000"/>
                </a:solidFill>
                <a:uFillTx/>
                <a:latin typeface="Lato" pitchFamily="34"/>
                <a:ea typeface="Lato" pitchFamily="34"/>
                <a:cs typeface="Lato" pitchFamily="34"/>
              </a:rPr>
              <a:t>bài</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toán</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phân</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loại</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nhị</a:t>
            </a:r>
            <a:r>
              <a:rPr lang="vi-VN" sz="1800" b="0" i="0" u="none" strike="noStrike" kern="1200" cap="none" spc="0" baseline="0" dirty="0">
                <a:solidFill>
                  <a:srgbClr val="000000"/>
                </a:solidFill>
                <a:uFillTx/>
                <a:latin typeface="Lato" pitchFamily="34"/>
                <a:ea typeface="Lato" pitchFamily="34"/>
                <a:cs typeface="Lato" pitchFamily="34"/>
              </a:rPr>
              <a:t> phân</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công</a:t>
            </a:r>
            <a:r>
              <a:rPr lang="vi-VN"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thức</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đơn</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giản</a:t>
            </a:r>
            <a:r>
              <a:rPr lang="en-US" sz="1800" b="0" i="0" u="none" strike="noStrike" kern="1200" cap="none" spc="0" baseline="0" dirty="0">
                <a:solidFill>
                  <a:srgbClr val="000000"/>
                </a:solidFill>
                <a:uFillTx/>
                <a:latin typeface="Lato" pitchFamily="34"/>
                <a:ea typeface="Lato" pitchFamily="34"/>
                <a:cs typeface="Lato" pitchFamily="34"/>
              </a:rPr>
              <a:t> </a:t>
            </a:r>
            <a:r>
              <a:rPr lang="en-US" sz="1800" b="0" i="0" u="none" strike="noStrike" kern="1200" cap="none" spc="0" baseline="0" dirty="0" err="1">
                <a:solidFill>
                  <a:srgbClr val="000000"/>
                </a:solidFill>
                <a:uFillTx/>
                <a:latin typeface="Lato" pitchFamily="34"/>
                <a:ea typeface="Lato" pitchFamily="34"/>
                <a:cs typeface="Lato" pitchFamily="34"/>
              </a:rPr>
              <a:t>thành</a:t>
            </a:r>
            <a:endParaRPr lang="en-US" sz="1800" b="0" i="0" u="none" strike="noStrike" kern="1200" cap="none" spc="0" baseline="0" dirty="0">
              <a:solidFill>
                <a:srgbClr val="000000"/>
              </a:solidFill>
              <a:uFillTx/>
              <a:latin typeface="Lato" pitchFamily="34"/>
              <a:ea typeface="Lato" pitchFamily="34"/>
              <a:cs typeface="Lato" pitchFamily="34"/>
            </a:endParaRPr>
          </a:p>
        </p:txBody>
      </p:sp>
      <p:pic>
        <p:nvPicPr>
          <p:cNvPr id="8" name="Picture 11">
            <a:extLst>
              <a:ext uri="{FF2B5EF4-FFF2-40B4-BE49-F238E27FC236}">
                <a16:creationId xmlns:a16="http://schemas.microsoft.com/office/drawing/2014/main" id="{58ADA171-1BB9-DB3C-7F8C-154418EE4EBA}"/>
              </a:ext>
            </a:extLst>
          </p:cNvPr>
          <p:cNvPicPr>
            <a:picLocks noChangeAspect="1"/>
          </p:cNvPicPr>
          <p:nvPr/>
        </p:nvPicPr>
        <p:blipFill>
          <a:blip r:embed="rId4"/>
          <a:stretch>
            <a:fillRect/>
          </a:stretch>
        </p:blipFill>
        <p:spPr>
          <a:xfrm>
            <a:off x="3283211" y="4063981"/>
            <a:ext cx="2561188" cy="866869"/>
          </a:xfrm>
          <a:prstGeom prst="rect">
            <a:avLst/>
          </a:prstGeom>
          <a:noFill/>
          <a:ln cap="flat">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6C62DA-968C-DDF8-879F-C3848EFC1009}"/>
              </a:ext>
            </a:extLst>
          </p:cNvPr>
          <p:cNvSpPr txBox="1">
            <a:spLocks noGrp="1"/>
          </p:cNvSpPr>
          <p:nvPr>
            <p:ph type="sldNum" sz="quarter" idx="8"/>
          </p:nvPr>
        </p:nvSpPr>
        <p:spPr>
          <a:xfrm>
            <a:off x="6867253" y="6590784"/>
            <a:ext cx="2057400" cy="365129"/>
          </a:xfrm>
        </p:spPr>
        <p:txBody>
          <a:bodyPr/>
          <a:lstStyle/>
          <a:p>
            <a:pPr lvl="0"/>
            <a:fld id="{8F125FF4-32B8-4D71-B261-2F481C2C3584}" type="slidenum">
              <a:rPr/>
              <a:t>37</a:t>
            </a:fld>
            <a:endParaRPr lang="en-US"/>
          </a:p>
        </p:txBody>
      </p:sp>
      <p:sp>
        <p:nvSpPr>
          <p:cNvPr id="3" name="Title 2">
            <a:extLst>
              <a:ext uri="{FF2B5EF4-FFF2-40B4-BE49-F238E27FC236}">
                <a16:creationId xmlns:a16="http://schemas.microsoft.com/office/drawing/2014/main" id="{D6CC4F70-3BE9-C91E-934D-69CCAAABF739}"/>
              </a:ext>
            </a:extLst>
          </p:cNvPr>
          <p:cNvSpPr txBox="1">
            <a:spLocks noGrp="1"/>
          </p:cNvSpPr>
          <p:nvPr>
            <p:ph type="title"/>
          </p:nvPr>
        </p:nvSpPr>
        <p:spPr>
          <a:xfrm>
            <a:off x="234945" y="97273"/>
            <a:ext cx="8673842" cy="451741"/>
          </a:xfrm>
        </p:spPr>
        <p:txBody>
          <a:bodyPr/>
          <a:lstStyle/>
          <a:p>
            <a:pPr lvl="0"/>
            <a:r>
              <a:rPr lang="vi-VN"/>
              <a:t>3.1.5. Decision tree</a:t>
            </a:r>
            <a:endParaRPr lang="en-US"/>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D2AD3E38-2F11-3767-B6DE-7BA14C7D3150}"/>
                  </a:ext>
                </a:extLst>
              </p:cNvPr>
              <p:cNvSpPr txBox="1">
                <a:spLocks noGrp="1"/>
              </p:cNvSpPr>
              <p:nvPr>
                <p:ph type="body" sz="quarter" idx="4294967295"/>
              </p:nvPr>
            </p:nvSpPr>
            <p:spPr>
              <a:xfrm>
                <a:off x="234699" y="999868"/>
                <a:ext cx="8377458" cy="4130930"/>
              </a:xfrm>
              <a:prstGeom prst="rect">
                <a:avLst/>
              </a:prstGeom>
              <a:noFill/>
              <a:ln>
                <a:noFill/>
              </a:ln>
            </p:spPr>
            <p:txBody>
              <a:bodyPr vert="horz" wrap="square" lIns="91440" tIns="45720" rIns="91440" bIns="45720" anchor="t" anchorCtr="0" compatLnSpc="1">
                <a:noAutofit/>
              </a:bodyPr>
              <a:lstStyle/>
              <a:p>
                <a:pPr marL="0" lvl="0" indent="0" algn="just">
                  <a:spcAft>
                    <a:spcPts val="600"/>
                  </a:spcAft>
                  <a:buNone/>
                </a:pPr>
                <a:r>
                  <a:rPr lang="vi-VN" sz="2200" b="1" dirty="0">
                    <a:solidFill>
                      <a:srgbClr val="203864"/>
                    </a:solidFill>
                    <a:latin typeface="Lato" pitchFamily="34"/>
                    <a:ea typeface="Lato" pitchFamily="34"/>
                    <a:cs typeface="Lato" pitchFamily="34"/>
                  </a:rPr>
                  <a:t>T</a:t>
                </a:r>
                <a:r>
                  <a:rPr lang="en-US" sz="2200" b="1" dirty="0" err="1">
                    <a:solidFill>
                      <a:srgbClr val="203864"/>
                    </a:solidFill>
                    <a:latin typeface="Lato" pitchFamily="34"/>
                    <a:ea typeface="Lato" pitchFamily="34"/>
                    <a:cs typeface="Lato" pitchFamily="34"/>
                  </a:rPr>
                  <a:t>huật</a:t>
                </a:r>
                <a:r>
                  <a:rPr lang="en-US" sz="2200" b="1" dirty="0">
                    <a:solidFill>
                      <a:srgbClr val="203864"/>
                    </a:solidFill>
                    <a:latin typeface="Lato" pitchFamily="34"/>
                    <a:ea typeface="Lato" pitchFamily="34"/>
                    <a:cs typeface="Lato" pitchFamily="34"/>
                  </a:rPr>
                  <a:t> </a:t>
                </a:r>
                <a:r>
                  <a:rPr lang="en-US" sz="2200" b="1" dirty="0" err="1">
                    <a:solidFill>
                      <a:srgbClr val="203864"/>
                    </a:solidFill>
                    <a:latin typeface="Lato" pitchFamily="34"/>
                    <a:ea typeface="Lato" pitchFamily="34"/>
                    <a:cs typeface="Lato" pitchFamily="34"/>
                  </a:rPr>
                  <a:t>toán</a:t>
                </a:r>
                <a:r>
                  <a:rPr lang="en-US" sz="2200" b="1" dirty="0">
                    <a:solidFill>
                      <a:srgbClr val="203864"/>
                    </a:solidFill>
                    <a:latin typeface="Lato" pitchFamily="34"/>
                    <a:ea typeface="Lato" pitchFamily="34"/>
                    <a:cs typeface="Lato" pitchFamily="34"/>
                  </a:rPr>
                  <a:t> CART</a:t>
                </a:r>
                <a:endParaRPr lang="vi-VN" sz="2200" b="1" dirty="0">
                  <a:solidFill>
                    <a:srgbClr val="203864"/>
                  </a:solidFill>
                  <a:latin typeface="Lato" pitchFamily="34"/>
                  <a:ea typeface="Lato" pitchFamily="34"/>
                  <a:cs typeface="Lato" pitchFamily="34"/>
                </a:endParaRPr>
              </a:p>
              <a:p>
                <a:pPr marL="914400" lvl="1" indent="-457200" algn="just">
                  <a:spcAft>
                    <a:spcPts val="600"/>
                  </a:spcAft>
                  <a:buSzPct val="100000"/>
                  <a:buFont typeface="Calibri Light"/>
                  <a:buAutoNum type="arabicPeriod"/>
                </a:pPr>
                <a:r>
                  <a:rPr lang="vi-VN" sz="1800" dirty="0">
                    <a:solidFill>
                      <a:srgbClr val="000000"/>
                    </a:solidFill>
                    <a:latin typeface="Lato" pitchFamily="34"/>
                    <a:ea typeface="Lato" pitchFamily="34"/>
                    <a:cs typeface="Lato" pitchFamily="34"/>
                  </a:rPr>
                  <a:t>Với mỗi nút, xét tất cả các thuộc tính và các ngưỡng chia (nếu thuộc tính là liên tục)</a:t>
                </a:r>
              </a:p>
              <a:p>
                <a:pPr marL="914400" lvl="1" indent="-457200" algn="just">
                  <a:spcAft>
                    <a:spcPts val="600"/>
                  </a:spcAft>
                  <a:buSzPct val="100000"/>
                  <a:buFont typeface="Calibri Light"/>
                  <a:buAutoNum type="arabicPeriod"/>
                </a:pPr>
                <a:r>
                  <a:rPr lang="en-US" sz="1800" dirty="0">
                    <a:solidFill>
                      <a:srgbClr val="000000"/>
                    </a:solidFill>
                    <a:latin typeface="Lato" pitchFamily="34"/>
                    <a:ea typeface="Lato" pitchFamily="34"/>
                    <a:cs typeface="Lato" pitchFamily="34"/>
                  </a:rPr>
                  <a:t>Chia </a:t>
                </a:r>
                <a:r>
                  <a:rPr lang="en-US" sz="1800" dirty="0" err="1">
                    <a:solidFill>
                      <a:srgbClr val="000000"/>
                    </a:solidFill>
                    <a:latin typeface="Lato" pitchFamily="34"/>
                    <a:ea typeface="Lato" pitchFamily="34"/>
                    <a:cs typeface="Lato" pitchFamily="34"/>
                  </a:rPr>
                  <a:t>tập</a:t>
                </a:r>
                <a:r>
                  <a:rPr lang="en-US" sz="1800" dirty="0">
                    <a:solidFill>
                      <a:srgbClr val="000000"/>
                    </a:solidFill>
                    <a:latin typeface="Lato" pitchFamily="34"/>
                    <a:ea typeface="Lato" pitchFamily="34"/>
                    <a:cs typeface="Lato" pitchFamily="34"/>
                  </a:rPr>
                  <a:t> </a:t>
                </a:r>
                <a:r>
                  <a:rPr lang="en-US" sz="1800" dirty="0" err="1">
                    <a:solidFill>
                      <a:srgbClr val="000000"/>
                    </a:solidFill>
                    <a:latin typeface="Lato" pitchFamily="34"/>
                    <a:ea typeface="Lato" pitchFamily="34"/>
                    <a:cs typeface="Lato" pitchFamily="34"/>
                  </a:rPr>
                  <a:t>dữ</a:t>
                </a:r>
                <a:r>
                  <a:rPr lang="en-US" sz="1800" dirty="0">
                    <a:solidFill>
                      <a:srgbClr val="000000"/>
                    </a:solidFill>
                    <a:latin typeface="Lato" pitchFamily="34"/>
                    <a:ea typeface="Lato" pitchFamily="34"/>
                    <a:cs typeface="Lato" pitchFamily="34"/>
                  </a:rPr>
                  <a:t> </a:t>
                </a:r>
                <a:r>
                  <a:rPr lang="en-US" sz="1800" dirty="0" err="1">
                    <a:solidFill>
                      <a:srgbClr val="000000"/>
                    </a:solidFill>
                    <a:latin typeface="Lato" pitchFamily="34"/>
                    <a:ea typeface="Lato" pitchFamily="34"/>
                    <a:cs typeface="Lato" pitchFamily="34"/>
                  </a:rPr>
                  <a:t>liệu</a:t>
                </a:r>
                <a:r>
                  <a:rPr lang="en-US" sz="1800" dirty="0">
                    <a:solidFill>
                      <a:srgbClr val="000000"/>
                    </a:solidFill>
                    <a:latin typeface="Lato" pitchFamily="34"/>
                    <a:ea typeface="Lato" pitchFamily="34"/>
                    <a:cs typeface="Lato" pitchFamily="34"/>
                  </a:rPr>
                  <a:t> D </a:t>
                </a:r>
                <a:r>
                  <a:rPr lang="en-US" sz="1800" dirty="0" err="1">
                    <a:solidFill>
                      <a:srgbClr val="000000"/>
                    </a:solidFill>
                    <a:latin typeface="Lato" pitchFamily="34"/>
                    <a:ea typeface="Lato" pitchFamily="34"/>
                    <a:cs typeface="Lato" pitchFamily="34"/>
                  </a:rPr>
                  <a:t>thành</a:t>
                </a:r>
                <a:r>
                  <a:rPr lang="en-US" sz="1800" dirty="0">
                    <a:solidFill>
                      <a:srgbClr val="000000"/>
                    </a:solidFill>
                    <a:latin typeface="Lato" pitchFamily="34"/>
                    <a:ea typeface="Lato" pitchFamily="34"/>
                    <a:cs typeface="Lato" pitchFamily="34"/>
                  </a:rPr>
                  <a:t> </a:t>
                </a:r>
                <a:r>
                  <a:rPr lang="en-US" sz="1800" dirty="0" err="1">
                    <a:solidFill>
                      <a:srgbClr val="000000"/>
                    </a:solidFill>
                    <a:latin typeface="Lato" pitchFamily="34"/>
                    <a:ea typeface="Lato" pitchFamily="34"/>
                    <a:cs typeface="Lato" pitchFamily="34"/>
                  </a:rPr>
                  <a:t>hai</a:t>
                </a:r>
                <a:r>
                  <a:rPr lang="en-US" sz="1800" dirty="0">
                    <a:solidFill>
                      <a:srgbClr val="000000"/>
                    </a:solidFill>
                    <a:latin typeface="Lato" pitchFamily="34"/>
                    <a:ea typeface="Lato" pitchFamily="34"/>
                    <a:cs typeface="Lato" pitchFamily="34"/>
                  </a:rPr>
                  <a:t> </a:t>
                </a:r>
                <a:r>
                  <a:rPr lang="en-US" sz="1800" dirty="0" err="1">
                    <a:solidFill>
                      <a:srgbClr val="000000"/>
                    </a:solidFill>
                    <a:latin typeface="Lato" pitchFamily="34"/>
                    <a:ea typeface="Lato" pitchFamily="34"/>
                    <a:cs typeface="Lato" pitchFamily="34"/>
                  </a:rPr>
                  <a:t>nhánh</a:t>
                </a:r>
                <a:r>
                  <a:rPr lang="en-US" sz="1800" dirty="0">
                    <a:solidFill>
                      <a:srgbClr val="000000"/>
                    </a:solidFill>
                    <a:latin typeface="Lato" pitchFamily="34"/>
                    <a:ea typeface="Lato" pitchFamily="34"/>
                    <a:cs typeface="Lato" pitchFamily="34"/>
                  </a:rPr>
                  <a:t> con: </a:t>
                </a: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D</m:t>
                        </m:r>
                      </m:e>
                      <m:sub>
                        <m:r>
                          <m:rPr>
                            <m:sty m:val="p"/>
                          </m:rPr>
                          <a:rPr lang="en-US">
                            <a:latin typeface="Cambria Math" panose="02040503050406030204" pitchFamily="18" charset="0"/>
                          </a:rPr>
                          <m:t>left</m:t>
                        </m:r>
                      </m:sub>
                    </m:sSub>
                  </m:oMath>
                </a14:m>
                <a:r>
                  <a:rPr lang="en-US" sz="1800" dirty="0">
                    <a:solidFill>
                      <a:srgbClr val="000000"/>
                    </a:solidFill>
                    <a:latin typeface="Lato" pitchFamily="34"/>
                    <a:ea typeface="Lato" pitchFamily="34"/>
                    <a:cs typeface="Lato" pitchFamily="34"/>
                  </a:rPr>
                  <a:t> </a:t>
                </a:r>
                <a:r>
                  <a:rPr lang="en-US" sz="1800" dirty="0" err="1">
                    <a:solidFill>
                      <a:srgbClr val="000000"/>
                    </a:solidFill>
                    <a:latin typeface="Lato" pitchFamily="34"/>
                    <a:ea typeface="Lato" pitchFamily="34"/>
                    <a:cs typeface="Lato" pitchFamily="34"/>
                  </a:rPr>
                  <a:t>và</a:t>
                </a:r>
                <a:r>
                  <a:rPr lang="en-US" sz="1800" dirty="0">
                    <a:solidFill>
                      <a:srgbClr val="000000"/>
                    </a:solidFill>
                    <a:latin typeface="Lato" pitchFamily="34"/>
                    <a:ea typeface="Lato" pitchFamily="34"/>
                    <a:cs typeface="Lato" pitchFamily="34"/>
                  </a:rPr>
                  <a:t> </a:t>
                </a: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D</m:t>
                        </m:r>
                      </m:e>
                      <m:sub>
                        <m:r>
                          <m:rPr>
                            <m:sty m:val="p"/>
                          </m:rPr>
                          <a:rPr lang="en-US">
                            <a:latin typeface="Cambria Math" panose="02040503050406030204" pitchFamily="18" charset="0"/>
                          </a:rPr>
                          <m:t>right</m:t>
                        </m:r>
                      </m:sub>
                    </m:sSub>
                  </m:oMath>
                </a14:m>
                <a:endParaRPr lang="vi-VN" sz="1800" dirty="0">
                  <a:solidFill>
                    <a:srgbClr val="000000"/>
                  </a:solidFill>
                  <a:latin typeface="Lato" pitchFamily="34"/>
                  <a:ea typeface="Lato" pitchFamily="34"/>
                  <a:cs typeface="Lato" pitchFamily="34"/>
                </a:endParaRPr>
              </a:p>
              <a:p>
                <a:pPr marL="914400" lvl="1" indent="-457200" algn="just">
                  <a:spcAft>
                    <a:spcPts val="600"/>
                  </a:spcAft>
                  <a:buSzPct val="100000"/>
                  <a:buFont typeface="Calibri Light"/>
                  <a:buAutoNum type="arabicPeriod"/>
                </a:pPr>
                <a:r>
                  <a:rPr lang="en-US" sz="1800" dirty="0" err="1">
                    <a:solidFill>
                      <a:srgbClr val="000000"/>
                    </a:solidFill>
                    <a:latin typeface="Lato" pitchFamily="34"/>
                    <a:ea typeface="Lato" pitchFamily="34"/>
                    <a:cs typeface="Lato" pitchFamily="34"/>
                  </a:rPr>
                  <a:t>Tính</a:t>
                </a:r>
                <a:r>
                  <a:rPr lang="en-US" sz="1800" dirty="0">
                    <a:solidFill>
                      <a:srgbClr val="000000"/>
                    </a:solidFill>
                    <a:latin typeface="Lato" pitchFamily="34"/>
                    <a:ea typeface="Lato" pitchFamily="34"/>
                    <a:cs typeface="Lato" pitchFamily="34"/>
                  </a:rPr>
                  <a:t> Gini impurity </a:t>
                </a:r>
                <a:r>
                  <a:rPr lang="en-US" sz="1800" dirty="0" err="1">
                    <a:solidFill>
                      <a:srgbClr val="000000"/>
                    </a:solidFill>
                    <a:latin typeface="Lato" pitchFamily="34"/>
                    <a:ea typeface="Lato" pitchFamily="34"/>
                    <a:cs typeface="Lato" pitchFamily="34"/>
                  </a:rPr>
                  <a:t>có</a:t>
                </a:r>
                <a:r>
                  <a:rPr lang="en-US" sz="1800" dirty="0">
                    <a:solidFill>
                      <a:srgbClr val="000000"/>
                    </a:solidFill>
                    <a:latin typeface="Lato" pitchFamily="34"/>
                    <a:ea typeface="Lato" pitchFamily="34"/>
                    <a:cs typeface="Lato" pitchFamily="34"/>
                  </a:rPr>
                  <a:t> </a:t>
                </a:r>
                <a:r>
                  <a:rPr lang="en-US" sz="1800" dirty="0" err="1">
                    <a:solidFill>
                      <a:srgbClr val="000000"/>
                    </a:solidFill>
                    <a:latin typeface="Lato" pitchFamily="34"/>
                    <a:ea typeface="Lato" pitchFamily="34"/>
                    <a:cs typeface="Lato" pitchFamily="34"/>
                  </a:rPr>
                  <a:t>trọng</a:t>
                </a:r>
                <a:r>
                  <a:rPr lang="en-US" sz="1800" dirty="0">
                    <a:solidFill>
                      <a:srgbClr val="000000"/>
                    </a:solidFill>
                    <a:latin typeface="Lato" pitchFamily="34"/>
                    <a:ea typeface="Lato" pitchFamily="34"/>
                    <a:cs typeface="Lato" pitchFamily="34"/>
                  </a:rPr>
                  <a:t> </a:t>
                </a:r>
                <a:r>
                  <a:rPr lang="en-US" sz="1800" dirty="0" err="1">
                    <a:solidFill>
                      <a:srgbClr val="000000"/>
                    </a:solidFill>
                    <a:latin typeface="Lato" pitchFamily="34"/>
                    <a:ea typeface="Lato" pitchFamily="34"/>
                    <a:cs typeface="Lato" pitchFamily="34"/>
                  </a:rPr>
                  <a:t>số</a:t>
                </a:r>
                <a:r>
                  <a:rPr lang="en-US" sz="1800" dirty="0">
                    <a:solidFill>
                      <a:srgbClr val="000000"/>
                    </a:solidFill>
                    <a:latin typeface="Lato" pitchFamily="34"/>
                    <a:ea typeface="Lato" pitchFamily="34"/>
                    <a:cs typeface="Lato" pitchFamily="34"/>
                  </a:rPr>
                  <a:t> </a:t>
                </a:r>
                <a:r>
                  <a:rPr lang="en-US" sz="1800" dirty="0" err="1">
                    <a:solidFill>
                      <a:srgbClr val="000000"/>
                    </a:solidFill>
                    <a:latin typeface="Lato" pitchFamily="34"/>
                    <a:ea typeface="Lato" pitchFamily="34"/>
                    <a:cs typeface="Lato" pitchFamily="34"/>
                  </a:rPr>
                  <a:t>của</a:t>
                </a:r>
                <a:r>
                  <a:rPr lang="en-US" sz="1800" dirty="0">
                    <a:solidFill>
                      <a:srgbClr val="000000"/>
                    </a:solidFill>
                    <a:latin typeface="Lato" pitchFamily="34"/>
                    <a:ea typeface="Lato" pitchFamily="34"/>
                    <a:cs typeface="Lato" pitchFamily="34"/>
                  </a:rPr>
                  <a:t> </a:t>
                </a:r>
                <a:r>
                  <a:rPr lang="en-US" sz="1800" dirty="0" err="1">
                    <a:solidFill>
                      <a:srgbClr val="000000"/>
                    </a:solidFill>
                    <a:latin typeface="Lato" pitchFamily="34"/>
                    <a:ea typeface="Lato" pitchFamily="34"/>
                    <a:cs typeface="Lato" pitchFamily="34"/>
                  </a:rPr>
                  <a:t>phép</a:t>
                </a:r>
                <a:r>
                  <a:rPr lang="en-US" sz="1800" dirty="0">
                    <a:solidFill>
                      <a:srgbClr val="000000"/>
                    </a:solidFill>
                    <a:latin typeface="Lato" pitchFamily="34"/>
                    <a:ea typeface="Lato" pitchFamily="34"/>
                    <a:cs typeface="Lato" pitchFamily="34"/>
                  </a:rPr>
                  <a:t> chia</a:t>
                </a:r>
                <a:endParaRPr lang="vi-VN" sz="1800" dirty="0">
                  <a:solidFill>
                    <a:srgbClr val="000000"/>
                  </a:solidFill>
                  <a:latin typeface="Lato" pitchFamily="34"/>
                  <a:ea typeface="Lato" pitchFamily="34"/>
                  <a:cs typeface="Lato" pitchFamily="34"/>
                </a:endParaRPr>
              </a:p>
              <a:p>
                <a:pPr marL="914400" lvl="1" indent="-457200" algn="just">
                  <a:spcAft>
                    <a:spcPts val="600"/>
                  </a:spcAft>
                  <a:buSzPct val="100000"/>
                  <a:buFont typeface="Calibri Light"/>
                  <a:buAutoNum type="arabicPeriod"/>
                </a:pPr>
                <a:endParaRPr lang="vi-VN" sz="1800" dirty="0">
                  <a:solidFill>
                    <a:srgbClr val="000000"/>
                  </a:solidFill>
                  <a:latin typeface="Lato" pitchFamily="34"/>
                  <a:ea typeface="Lato" pitchFamily="34"/>
                  <a:cs typeface="Lato" pitchFamily="34"/>
                </a:endParaRPr>
              </a:p>
              <a:p>
                <a:pPr marL="800100" lvl="1" indent="-342900" algn="just">
                  <a:spcAft>
                    <a:spcPts val="600"/>
                  </a:spcAft>
                  <a:buSzPct val="100000"/>
                  <a:buFont typeface="Calibri Light"/>
                  <a:buAutoNum type="arabicPeriod"/>
                </a:pPr>
                <a:endParaRPr lang="vi-VN" sz="1800" dirty="0">
                  <a:solidFill>
                    <a:srgbClr val="000000"/>
                  </a:solidFill>
                  <a:latin typeface="Lato" pitchFamily="34"/>
                  <a:ea typeface="Lato" pitchFamily="34"/>
                  <a:cs typeface="Lato" pitchFamily="34"/>
                </a:endParaRPr>
              </a:p>
              <a:p>
                <a:pPr marL="800100" lvl="1" indent="-342900" algn="just">
                  <a:spcAft>
                    <a:spcPts val="600"/>
                  </a:spcAft>
                  <a:buSzPct val="100000"/>
                  <a:buFont typeface="Calibri Light"/>
                  <a:buAutoNum type="arabicPeriod"/>
                </a:pPr>
                <a:endParaRPr lang="vi-VN" sz="1800" dirty="0">
                  <a:solidFill>
                    <a:srgbClr val="000000"/>
                  </a:solidFill>
                  <a:latin typeface="Lato" pitchFamily="34"/>
                  <a:ea typeface="Lato" pitchFamily="34"/>
                  <a:cs typeface="Lato" pitchFamily="34"/>
                </a:endParaRPr>
              </a:p>
              <a:p>
                <a:pPr marL="800100" lvl="1" indent="-342900" algn="just">
                  <a:spcAft>
                    <a:spcPts val="600"/>
                  </a:spcAft>
                  <a:buSzPct val="100000"/>
                  <a:buFont typeface="Calibri Light"/>
                  <a:buAutoNum type="arabicPeriod"/>
                </a:pPr>
                <a:r>
                  <a:rPr lang="vi-VN" sz="1800" dirty="0">
                    <a:solidFill>
                      <a:srgbClr val="000000"/>
                    </a:solidFill>
                    <a:latin typeface="Lato" pitchFamily="34"/>
                    <a:ea typeface="Lato" pitchFamily="34"/>
                    <a:cs typeface="Lato" pitchFamily="34"/>
                  </a:rPr>
                  <a:t>  Chọn phép chia có </a:t>
                </a:r>
                <a14:m>
                  <m:oMath xmlns:m="http://schemas.openxmlformats.org/officeDocument/2006/math">
                    <m:sSub>
                      <m:sSubPr>
                        <m:ctrlPr>
                          <a:rPr lang="en-US" i="1">
                            <a:solidFill>
                              <a:srgbClr val="836967"/>
                            </a:solidFill>
                            <a:latin typeface="Cambria Math" panose="02040503050406030204" pitchFamily="18" charset="0"/>
                          </a:rPr>
                        </m:ctrlPr>
                      </m:sSubPr>
                      <m:e>
                        <m:r>
                          <m:rPr>
                            <m:sty m:val="p"/>
                          </m:rPr>
                          <a:rPr lang="en-US">
                            <a:latin typeface="Cambria Math" panose="02040503050406030204" pitchFamily="18" charset="0"/>
                          </a:rPr>
                          <m:t>Gini</m:t>
                        </m:r>
                      </m:e>
                      <m:sub>
                        <m:r>
                          <m:rPr>
                            <m:sty m:val="p"/>
                          </m:rPr>
                          <a:rPr lang="en-US">
                            <a:latin typeface="Cambria Math" panose="02040503050406030204" pitchFamily="18" charset="0"/>
                          </a:rPr>
                          <m:t>split</m:t>
                        </m:r>
                      </m:sub>
                    </m:sSub>
                    <m:r>
                      <a:rPr lang="en-US">
                        <a:latin typeface="Cambria Math" panose="02040503050406030204" pitchFamily="18" charset="0"/>
                      </a:rPr>
                      <m:t> </m:t>
                    </m:r>
                  </m:oMath>
                </a14:m>
                <a:r>
                  <a:rPr lang="vi-VN" sz="1800" dirty="0">
                    <a:solidFill>
                      <a:srgbClr val="000000"/>
                    </a:solidFill>
                    <a:latin typeface="Lato" pitchFamily="34"/>
                    <a:ea typeface="Lato" pitchFamily="34"/>
                    <a:cs typeface="Lato" pitchFamily="34"/>
                  </a:rPr>
                  <a:t>nhỏ nhất để thực hiện</a:t>
                </a:r>
              </a:p>
              <a:p>
                <a:pPr marL="914400" lvl="1" indent="-457200" algn="just">
                  <a:spcAft>
                    <a:spcPts val="600"/>
                  </a:spcAft>
                  <a:buSzPct val="100000"/>
                  <a:buFont typeface="Calibri Light"/>
                  <a:buAutoNum type="arabicPeriod"/>
                </a:pPr>
                <a:r>
                  <a:rPr lang="vi-VN" sz="1800" dirty="0">
                    <a:solidFill>
                      <a:srgbClr val="000000"/>
                    </a:solidFill>
                    <a:latin typeface="Lato" pitchFamily="34"/>
                    <a:ea typeface="Lato" pitchFamily="34"/>
                    <a:cs typeface="Lato" pitchFamily="34"/>
                  </a:rPr>
                  <a:t>Lặp lại quá trình cho đến khi đạt điều kiện dừng</a:t>
                </a:r>
              </a:p>
              <a:p>
                <a:pPr marL="0" lvl="0" indent="0" algn="just">
                  <a:spcAft>
                    <a:spcPts val="600"/>
                  </a:spcAft>
                  <a:buNone/>
                </a:pPr>
                <a:endParaRPr lang="en-US" sz="2200" b="1" dirty="0">
                  <a:solidFill>
                    <a:srgbClr val="000000"/>
                  </a:solidFill>
                  <a:latin typeface="Lato" pitchFamily="34"/>
                  <a:ea typeface="Lato" pitchFamily="34"/>
                  <a:cs typeface="Lato" pitchFamily="34"/>
                </a:endParaRPr>
              </a:p>
            </p:txBody>
          </p:sp>
        </mc:Choice>
        <mc:Fallback xmlns="">
          <p:sp>
            <p:nvSpPr>
              <p:cNvPr id="4" name="Content Placeholder 4">
                <a:extLst>
                  <a:ext uri="{FF2B5EF4-FFF2-40B4-BE49-F238E27FC236}">
                    <a16:creationId xmlns:a16="http://schemas.microsoft.com/office/drawing/2014/main" id="{D2AD3E38-2F11-3767-B6DE-7BA14C7D3150}"/>
                  </a:ext>
                </a:extLst>
              </p:cNvPr>
              <p:cNvSpPr txBox="1">
                <a:spLocks noGrp="1" noRot="1" noChangeAspect="1" noMove="1" noResize="1" noEditPoints="1" noAdjustHandles="1" noChangeArrowheads="1" noChangeShapeType="1" noTextEdit="1"/>
              </p:cNvSpPr>
              <p:nvPr>
                <p:ph type="body" sz="quarter" idx="4294967295"/>
              </p:nvPr>
            </p:nvSpPr>
            <p:spPr>
              <a:xfrm>
                <a:off x="234699" y="999868"/>
                <a:ext cx="8377458" cy="4130930"/>
              </a:xfrm>
              <a:prstGeom prst="rect">
                <a:avLst/>
              </a:prstGeom>
              <a:blipFill>
                <a:blip r:embed="rId3"/>
                <a:stretch>
                  <a:fillRect l="-946" t="-1770" r="-582"/>
                </a:stretch>
              </a:blipFill>
              <a:ln>
                <a:noFill/>
              </a:ln>
            </p:spPr>
            <p:txBody>
              <a:bodyPr/>
              <a:lstStyle/>
              <a:p>
                <a:r>
                  <a:rPr lang="en-US">
                    <a:noFill/>
                  </a:rPr>
                  <a:t> </a:t>
                </a:r>
              </a:p>
            </p:txBody>
          </p:sp>
        </mc:Fallback>
      </mc:AlternateContent>
      <p:pic>
        <p:nvPicPr>
          <p:cNvPr id="5" name="Picture 10">
            <a:extLst>
              <a:ext uri="{FF2B5EF4-FFF2-40B4-BE49-F238E27FC236}">
                <a16:creationId xmlns:a16="http://schemas.microsoft.com/office/drawing/2014/main" id="{CCED4324-BED8-550D-ED2D-4F2307CDC1C3}"/>
              </a:ext>
            </a:extLst>
          </p:cNvPr>
          <p:cNvPicPr>
            <a:picLocks noChangeAspect="1"/>
          </p:cNvPicPr>
          <p:nvPr/>
        </p:nvPicPr>
        <p:blipFill>
          <a:blip r:embed="rId4"/>
          <a:stretch>
            <a:fillRect/>
          </a:stretch>
        </p:blipFill>
        <p:spPr>
          <a:xfrm>
            <a:off x="1983461" y="2981830"/>
            <a:ext cx="5177085" cy="1174254"/>
          </a:xfrm>
          <a:prstGeom prst="rect">
            <a:avLst/>
          </a:prstGeom>
          <a:noFill/>
          <a:ln cap="flat">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19920C-D0D0-8435-2AB7-9FD4B487E9B0}"/>
              </a:ext>
            </a:extLst>
          </p:cNvPr>
          <p:cNvSpPr txBox="1">
            <a:spLocks noGrp="1"/>
          </p:cNvSpPr>
          <p:nvPr>
            <p:ph type="sldNum" sz="quarter" idx="8"/>
          </p:nvPr>
        </p:nvSpPr>
        <p:spPr>
          <a:xfrm>
            <a:off x="6867253" y="6590784"/>
            <a:ext cx="2057400" cy="365129"/>
          </a:xfrm>
        </p:spPr>
        <p:txBody>
          <a:bodyPr/>
          <a:lstStyle/>
          <a:p>
            <a:pPr lvl="0"/>
            <a:fld id="{D9DE99B0-B26D-4E58-A078-AB2655D708C0}" type="slidenum">
              <a:rPr/>
              <a:t>38</a:t>
            </a:fld>
            <a:endParaRPr lang="en-US"/>
          </a:p>
        </p:txBody>
      </p:sp>
      <p:sp>
        <p:nvSpPr>
          <p:cNvPr id="3" name="Title 2">
            <a:extLst>
              <a:ext uri="{FF2B5EF4-FFF2-40B4-BE49-F238E27FC236}">
                <a16:creationId xmlns:a16="http://schemas.microsoft.com/office/drawing/2014/main" id="{B309FD73-3A78-F35F-CB8C-64A1ECB5D219}"/>
              </a:ext>
            </a:extLst>
          </p:cNvPr>
          <p:cNvSpPr txBox="1">
            <a:spLocks noGrp="1"/>
          </p:cNvSpPr>
          <p:nvPr>
            <p:ph type="title"/>
          </p:nvPr>
        </p:nvSpPr>
        <p:spPr>
          <a:xfrm>
            <a:off x="234945" y="97273"/>
            <a:ext cx="8673842" cy="451741"/>
          </a:xfrm>
        </p:spPr>
        <p:txBody>
          <a:bodyPr/>
          <a:lstStyle/>
          <a:p>
            <a:pPr lvl="0"/>
            <a:r>
              <a:rPr lang="vi-VN"/>
              <a:t>3.1.5. Decision tree</a:t>
            </a:r>
            <a:endParaRPr lang="en-US"/>
          </a:p>
        </p:txBody>
      </p:sp>
      <p:sp>
        <p:nvSpPr>
          <p:cNvPr id="4" name="Content Placeholder 4">
            <a:extLst>
              <a:ext uri="{FF2B5EF4-FFF2-40B4-BE49-F238E27FC236}">
                <a16:creationId xmlns:a16="http://schemas.microsoft.com/office/drawing/2014/main" id="{27AB2B58-91AE-C305-F86D-9C51B9C968A9}"/>
              </a:ext>
            </a:extLst>
          </p:cNvPr>
          <p:cNvSpPr txBox="1">
            <a:spLocks noGrp="1"/>
          </p:cNvSpPr>
          <p:nvPr>
            <p:ph type="body" sz="quarter" idx="4294967295"/>
          </p:nvPr>
        </p:nvSpPr>
        <p:spPr>
          <a:xfrm>
            <a:off x="234699" y="999868"/>
            <a:ext cx="8377458" cy="4130930"/>
          </a:xfrm>
          <a:prstGeom prst="rect">
            <a:avLst/>
          </a:prstGeom>
          <a:noFill/>
          <a:ln>
            <a:noFill/>
          </a:ln>
        </p:spPr>
        <p:txBody>
          <a:bodyPr vert="horz" wrap="square" lIns="91440" tIns="45720" rIns="91440" bIns="45720" anchor="t" anchorCtr="0" compatLnSpc="1">
            <a:noAutofit/>
          </a:bodyPr>
          <a:lstStyle/>
          <a:p>
            <a:pPr lvl="0">
              <a:spcAft>
                <a:spcPts val="600"/>
              </a:spcAft>
              <a:buNone/>
            </a:pPr>
            <a:r>
              <a:rPr lang="vi-VN" sz="2200" b="1">
                <a:solidFill>
                  <a:srgbClr val="203864"/>
                </a:solidFill>
                <a:latin typeface="Lato" pitchFamily="34"/>
                <a:ea typeface="Lato" pitchFamily="34"/>
                <a:cs typeface="Lato" pitchFamily="34"/>
              </a:rPr>
              <a:t>Nhận xét</a:t>
            </a:r>
          </a:p>
          <a:p>
            <a:pPr lvl="1">
              <a:spcAft>
                <a:spcPts val="600"/>
              </a:spcAft>
              <a:buSzPct val="100000"/>
              <a:buFont typeface="Arial" pitchFamily="34"/>
            </a:pPr>
            <a:r>
              <a:rPr lang="vi-VN" sz="2000">
                <a:solidFill>
                  <a:srgbClr val="000000"/>
                </a:solidFill>
                <a:latin typeface="Lato" pitchFamily="34"/>
                <a:ea typeface="Lato" pitchFamily="34"/>
                <a:cs typeface="Lato" pitchFamily="34"/>
              </a:rPr>
              <a:t>Gini impurity càng thấp → dữ liệu "thuần khiết" hơn</a:t>
            </a:r>
          </a:p>
          <a:p>
            <a:pPr lvl="1">
              <a:spcAft>
                <a:spcPts val="600"/>
              </a:spcAft>
              <a:buSzPct val="100000"/>
              <a:buFont typeface="Arial" pitchFamily="34"/>
            </a:pPr>
            <a:r>
              <a:rPr lang="vi-VN" sz="2000">
                <a:solidFill>
                  <a:srgbClr val="000000"/>
                </a:solidFill>
                <a:latin typeface="Lato" pitchFamily="34"/>
                <a:ea typeface="Lato" pitchFamily="34"/>
                <a:cs typeface="Lato" pitchFamily="34"/>
              </a:rPr>
              <a:t>CART luôn chia sao cho Gini impurity của nhánh con giảm mạnh nhất</a:t>
            </a:r>
          </a:p>
          <a:p>
            <a:pPr lvl="1">
              <a:spcAft>
                <a:spcPts val="600"/>
              </a:spcAft>
              <a:buSzPct val="100000"/>
              <a:buFont typeface="Arial" pitchFamily="34"/>
            </a:pPr>
            <a:r>
              <a:rPr lang="vi-VN" sz="2000">
                <a:solidFill>
                  <a:srgbClr val="000000"/>
                </a:solidFill>
                <a:latin typeface="Lato" pitchFamily="34"/>
                <a:ea typeface="Lato" pitchFamily="34"/>
                <a:cs typeface="Lato" pitchFamily="34"/>
              </a:rPr>
              <a:t>CART phù hợp với bài toán sử dụng đặc trưng dạng số như TF-IDF</a:t>
            </a:r>
          </a:p>
          <a:p>
            <a:pPr marL="0" lvl="0" indent="0" algn="just">
              <a:spcAft>
                <a:spcPts val="600"/>
              </a:spcAft>
              <a:buNone/>
            </a:pPr>
            <a:endParaRPr lang="en-US" sz="2200" b="1">
              <a:solidFill>
                <a:srgbClr val="000000"/>
              </a:solidFill>
              <a:latin typeface="Lato" pitchFamily="34"/>
              <a:ea typeface="Lato" pitchFamily="34"/>
              <a:cs typeface="Lato" pitchFamily="3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9176FC-0602-2CEF-1CF2-A0BB892F1D3B}"/>
              </a:ext>
            </a:extLst>
          </p:cNvPr>
          <p:cNvSpPr txBox="1">
            <a:spLocks noGrp="1"/>
          </p:cNvSpPr>
          <p:nvPr>
            <p:ph type="sldNum" sz="quarter" idx="8"/>
          </p:nvPr>
        </p:nvSpPr>
        <p:spPr>
          <a:xfrm>
            <a:off x="6867253" y="6590784"/>
            <a:ext cx="2057400" cy="365129"/>
          </a:xfrm>
        </p:spPr>
        <p:txBody>
          <a:bodyPr/>
          <a:lstStyle/>
          <a:p>
            <a:pPr lvl="0"/>
            <a:fld id="{3B6138B0-2550-4DAF-B6F6-B0F69575450F}" type="slidenum">
              <a:rPr/>
              <a:t>39</a:t>
            </a:fld>
            <a:endParaRPr lang="en-US"/>
          </a:p>
        </p:txBody>
      </p:sp>
      <p:sp>
        <p:nvSpPr>
          <p:cNvPr id="3" name="Title 2">
            <a:extLst>
              <a:ext uri="{FF2B5EF4-FFF2-40B4-BE49-F238E27FC236}">
                <a16:creationId xmlns:a16="http://schemas.microsoft.com/office/drawing/2014/main" id="{909B180E-050C-5579-5F02-ACBF41701ED3}"/>
              </a:ext>
            </a:extLst>
          </p:cNvPr>
          <p:cNvSpPr txBox="1">
            <a:spLocks noGrp="1"/>
          </p:cNvSpPr>
          <p:nvPr>
            <p:ph type="title"/>
          </p:nvPr>
        </p:nvSpPr>
        <p:spPr>
          <a:xfrm>
            <a:off x="234945" y="97273"/>
            <a:ext cx="8673842" cy="451741"/>
          </a:xfrm>
        </p:spPr>
        <p:txBody>
          <a:bodyPr/>
          <a:lstStyle/>
          <a:p>
            <a:pPr lvl="0"/>
            <a:r>
              <a:rPr lang="vi-VN"/>
              <a:t>3.1.6. Random Forest</a:t>
            </a:r>
            <a:endParaRPr lang="en-US"/>
          </a:p>
        </p:txBody>
      </p:sp>
      <p:sp>
        <p:nvSpPr>
          <p:cNvPr id="4" name="Content Placeholder 4">
            <a:extLst>
              <a:ext uri="{FF2B5EF4-FFF2-40B4-BE49-F238E27FC236}">
                <a16:creationId xmlns:a16="http://schemas.microsoft.com/office/drawing/2014/main" id="{A1928C3B-9317-DB17-C320-845AE33954EC}"/>
              </a:ext>
            </a:extLst>
          </p:cNvPr>
          <p:cNvSpPr txBox="1">
            <a:spLocks noGrp="1"/>
          </p:cNvSpPr>
          <p:nvPr>
            <p:ph type="body" sz="quarter" idx="4294967295"/>
          </p:nvPr>
        </p:nvSpPr>
        <p:spPr>
          <a:xfrm>
            <a:off x="234699" y="999868"/>
            <a:ext cx="8377458" cy="4130930"/>
          </a:xfrm>
          <a:prstGeom prst="rect">
            <a:avLst/>
          </a:prstGeom>
          <a:noFill/>
          <a:ln>
            <a:noFill/>
          </a:ln>
        </p:spPr>
        <p:txBody>
          <a:bodyPr vert="horz" wrap="square" lIns="91440" tIns="45720" rIns="91440" bIns="45720" anchor="t" anchorCtr="0" compatLnSpc="1">
            <a:noAutofit/>
          </a:bodyPr>
          <a:lstStyle/>
          <a:p>
            <a:pPr lvl="0" algn="just">
              <a:spcAft>
                <a:spcPts val="600"/>
              </a:spcAft>
              <a:buSzPct val="100000"/>
              <a:buFont typeface="Arial" pitchFamily="34"/>
            </a:pPr>
            <a:r>
              <a:rPr lang="vi-VN" sz="2200">
                <a:solidFill>
                  <a:srgbClr val="000000"/>
                </a:solidFill>
                <a:latin typeface="Lato" pitchFamily="34"/>
                <a:ea typeface="Lato" pitchFamily="34"/>
                <a:cs typeface="Lato" pitchFamily="34"/>
              </a:rPr>
              <a:t>Sử dụng cây quyết định gây rủi ro mô hình bị overfitting nếu để độ sâu tùy ý</a:t>
            </a:r>
          </a:p>
          <a:p>
            <a:pPr lvl="0" algn="just">
              <a:spcAft>
                <a:spcPts val="600"/>
              </a:spcAft>
              <a:buSzPct val="100000"/>
              <a:buFont typeface="Arial" pitchFamily="34"/>
            </a:pPr>
            <a:r>
              <a:rPr lang="vi-VN" sz="2200">
                <a:solidFill>
                  <a:srgbClr val="000000"/>
                </a:solidFill>
                <a:latin typeface="Lato" pitchFamily="34"/>
                <a:ea typeface="Lato" pitchFamily="34"/>
                <a:cs typeface="Lato" pitchFamily="34"/>
              </a:rPr>
              <a:t>Rừng ngẫu nhiên </a:t>
            </a:r>
            <a:r>
              <a:rPr lang="vi-VN" sz="2200" b="1">
                <a:solidFill>
                  <a:srgbClr val="000000"/>
                </a:solidFill>
                <a:latin typeface="Lato" pitchFamily="34"/>
                <a:ea typeface="Lato" pitchFamily="34"/>
                <a:cs typeface="Lato" pitchFamily="34"/>
              </a:rPr>
              <a:t>(Random Forest) </a:t>
            </a:r>
            <a:r>
              <a:rPr lang="vi-VN" sz="2200">
                <a:solidFill>
                  <a:srgbClr val="000000"/>
                </a:solidFill>
                <a:latin typeface="Lato" pitchFamily="34"/>
                <a:ea typeface="Lato" pitchFamily="34"/>
                <a:cs typeface="Lato" pitchFamily="34"/>
              </a:rPr>
              <a:t>khắc phục bằng cách</a:t>
            </a:r>
          </a:p>
          <a:p>
            <a:pPr lvl="1" algn="just">
              <a:spcAft>
                <a:spcPts val="600"/>
              </a:spcAft>
              <a:buSzPct val="100000"/>
              <a:buFont typeface="Arial" pitchFamily="34"/>
            </a:pPr>
            <a:r>
              <a:rPr lang="en-US" sz="2000">
                <a:solidFill>
                  <a:srgbClr val="000000"/>
                </a:solidFill>
                <a:latin typeface="Lato" pitchFamily="34"/>
                <a:ea typeface="Lato" pitchFamily="34"/>
                <a:cs typeface="Lato" pitchFamily="34"/>
              </a:rPr>
              <a:t>Dùng nhiều cây quyết định</a:t>
            </a:r>
            <a:endParaRPr lang="vi-VN" sz="2000">
              <a:solidFill>
                <a:srgbClr val="000000"/>
              </a:solidFill>
              <a:latin typeface="Lato" pitchFamily="34"/>
              <a:ea typeface="Lato" pitchFamily="34"/>
              <a:cs typeface="Lato" pitchFamily="34"/>
            </a:endParaRPr>
          </a:p>
          <a:p>
            <a:pPr lvl="1" algn="just">
              <a:spcAft>
                <a:spcPts val="600"/>
              </a:spcAft>
              <a:buSzPct val="100000"/>
              <a:buFont typeface="Arial" pitchFamily="34"/>
            </a:pPr>
            <a:r>
              <a:rPr lang="vi-VN" sz="2000">
                <a:solidFill>
                  <a:srgbClr val="000000"/>
                </a:solidFill>
                <a:latin typeface="Lato" pitchFamily="34"/>
                <a:ea typeface="Lato" pitchFamily="34"/>
                <a:cs typeface="Lato" pitchFamily="34"/>
              </a:rPr>
              <a:t>Với m</a:t>
            </a:r>
            <a:r>
              <a:rPr lang="en-US" sz="2000">
                <a:solidFill>
                  <a:srgbClr val="000000"/>
                </a:solidFill>
                <a:latin typeface="Lato" pitchFamily="34"/>
                <a:ea typeface="Lato" pitchFamily="34"/>
                <a:cs typeface="Lato" pitchFamily="34"/>
              </a:rPr>
              <a:t>ỗi cây</a:t>
            </a:r>
            <a:r>
              <a:rPr lang="vi-VN" sz="2000">
                <a:solidFill>
                  <a:srgbClr val="000000"/>
                </a:solidFill>
                <a:latin typeface="Lato" pitchFamily="34"/>
                <a:ea typeface="Lato" pitchFamily="34"/>
                <a:cs typeface="Lato" pitchFamily="34"/>
              </a:rPr>
              <a:t> quyết định</a:t>
            </a:r>
            <a:endParaRPr lang="en-US" sz="2000">
              <a:solidFill>
                <a:srgbClr val="000000"/>
              </a:solidFill>
              <a:latin typeface="Lato" pitchFamily="34"/>
              <a:ea typeface="Lato" pitchFamily="34"/>
              <a:cs typeface="Lato" pitchFamily="34"/>
            </a:endParaRPr>
          </a:p>
          <a:p>
            <a:pPr marL="914400" lvl="2" indent="0" algn="just">
              <a:spcAft>
                <a:spcPts val="600"/>
              </a:spcAft>
              <a:buNone/>
            </a:pPr>
            <a:r>
              <a:rPr lang="vi-VN" sz="1800">
                <a:solidFill>
                  <a:srgbClr val="000000"/>
                </a:solidFill>
                <a:latin typeface="Lato" pitchFamily="34"/>
                <a:ea typeface="Lato" pitchFamily="34"/>
                <a:cs typeface="Lato" pitchFamily="34"/>
              </a:rPr>
              <a:t>- </a:t>
            </a:r>
            <a:r>
              <a:rPr lang="en-US" sz="1800">
                <a:solidFill>
                  <a:srgbClr val="000000"/>
                </a:solidFill>
                <a:latin typeface="Lato" pitchFamily="34"/>
                <a:ea typeface="Lato" pitchFamily="34"/>
                <a:cs typeface="Lato" pitchFamily="34"/>
              </a:rPr>
              <a:t>Sử dụng dữ liệu ngẫu nhiên để xây dựng cây quyết </a:t>
            </a:r>
            <a:r>
              <a:rPr lang="vi-VN" sz="1800">
                <a:solidFill>
                  <a:srgbClr val="000000"/>
                </a:solidFill>
                <a:latin typeface="Lato" pitchFamily="34"/>
                <a:ea typeface="Lato" pitchFamily="34"/>
                <a:cs typeface="Lato" pitchFamily="34"/>
              </a:rPr>
              <a:t>định: Bagging  </a:t>
            </a:r>
            <a:endParaRPr lang="en-US" sz="1800">
              <a:solidFill>
                <a:srgbClr val="000000"/>
              </a:solidFill>
              <a:latin typeface="Lato" pitchFamily="34"/>
              <a:ea typeface="Lato" pitchFamily="34"/>
              <a:cs typeface="Lato" pitchFamily="34"/>
            </a:endParaRPr>
          </a:p>
          <a:p>
            <a:pPr marL="914400" lvl="2" indent="0" algn="just">
              <a:spcAft>
                <a:spcPts val="600"/>
              </a:spcAft>
              <a:buNone/>
            </a:pPr>
            <a:r>
              <a:rPr lang="vi-VN" sz="1800">
                <a:solidFill>
                  <a:srgbClr val="000000"/>
                </a:solidFill>
                <a:latin typeface="Lato" pitchFamily="34"/>
                <a:ea typeface="Lato" pitchFamily="34"/>
                <a:cs typeface="Lato" pitchFamily="34"/>
              </a:rPr>
              <a:t>- Chọn ngẫu nhiên nhóm thuộc tính có thể được sử dụng cho một cây quyết định. </a:t>
            </a:r>
            <a:endParaRPr lang="en-US" sz="1800">
              <a:solidFill>
                <a:srgbClr val="000000"/>
              </a:solidFill>
              <a:latin typeface="Lato" pitchFamily="34"/>
              <a:ea typeface="Lato" pitchFamily="34"/>
              <a:cs typeface="Lato" pitchFamily="3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1C1BF-1F9A-ACC8-B49D-F60999B387B4}"/>
              </a:ext>
            </a:extLst>
          </p:cNvPr>
          <p:cNvSpPr txBox="1">
            <a:spLocks noGrp="1"/>
          </p:cNvSpPr>
          <p:nvPr>
            <p:ph type="sldNum" sz="quarter" idx="8"/>
          </p:nvPr>
        </p:nvSpPr>
        <p:spPr/>
        <p:txBody>
          <a:bodyPr/>
          <a:lstStyle/>
          <a:p>
            <a:pPr lvl="0"/>
            <a:fld id="{E2A9833E-44C4-43C3-9604-CBE3E246B0DB}" type="slidenum">
              <a:rPr/>
              <a:t>4</a:t>
            </a:fld>
            <a:endParaRPr lang="en-US"/>
          </a:p>
        </p:txBody>
      </p:sp>
      <p:sp>
        <p:nvSpPr>
          <p:cNvPr id="3" name="Title 2">
            <a:extLst>
              <a:ext uri="{FF2B5EF4-FFF2-40B4-BE49-F238E27FC236}">
                <a16:creationId xmlns:a16="http://schemas.microsoft.com/office/drawing/2014/main" id="{158402FD-8D1F-60DB-5DB6-397733C5B658}"/>
              </a:ext>
            </a:extLst>
          </p:cNvPr>
          <p:cNvSpPr txBox="1">
            <a:spLocks noGrp="1"/>
          </p:cNvSpPr>
          <p:nvPr>
            <p:ph type="title"/>
          </p:nvPr>
        </p:nvSpPr>
        <p:spPr>
          <a:xfrm>
            <a:off x="114162" y="94219"/>
            <a:ext cx="8673842" cy="451741"/>
          </a:xfrm>
        </p:spPr>
        <p:txBody>
          <a:bodyPr/>
          <a:lstStyle/>
          <a:p>
            <a:pPr lvl="0"/>
            <a:r>
              <a:rPr lang="vi-VN"/>
              <a:t>1. Giới thiệu bài toán </a:t>
            </a:r>
            <a:endParaRPr lang="en-US"/>
          </a:p>
        </p:txBody>
      </p:sp>
      <p:sp>
        <p:nvSpPr>
          <p:cNvPr id="4" name="Text Placeholder 3">
            <a:extLst>
              <a:ext uri="{FF2B5EF4-FFF2-40B4-BE49-F238E27FC236}">
                <a16:creationId xmlns:a16="http://schemas.microsoft.com/office/drawing/2014/main" id="{65D2B4DB-9C19-CF4E-72EF-038CF7893308}"/>
              </a:ext>
            </a:extLst>
          </p:cNvPr>
          <p:cNvSpPr txBox="1">
            <a:spLocks noGrp="1"/>
          </p:cNvSpPr>
          <p:nvPr>
            <p:ph type="body" sz="quarter" idx="4294967295"/>
          </p:nvPr>
        </p:nvSpPr>
        <p:spPr>
          <a:xfrm>
            <a:off x="178381" y="936327"/>
            <a:ext cx="8493669" cy="5428299"/>
          </a:xfrm>
          <a:prstGeom prst="rect">
            <a:avLst/>
          </a:prstGeom>
          <a:noFill/>
          <a:ln>
            <a:noFill/>
          </a:ln>
        </p:spPr>
        <p:txBody>
          <a:bodyPr vert="horz" wrap="square" lIns="91440" tIns="45720" rIns="91440" bIns="45720" anchor="t" anchorCtr="0" compatLnSpc="1">
            <a:noAutofit/>
          </a:bodyPr>
          <a:lstStyle/>
          <a:p>
            <a:pPr marL="0" lvl="0" indent="0" algn="just">
              <a:lnSpc>
                <a:spcPct val="150000"/>
              </a:lnSpc>
              <a:spcAft>
                <a:spcPts val="600"/>
              </a:spcAft>
              <a:buNone/>
            </a:pPr>
            <a:r>
              <a:rPr lang="en-US" sz="2100" b="1">
                <a:solidFill>
                  <a:srgbClr val="203864"/>
                </a:solidFill>
                <a:latin typeface="Lato" pitchFamily="34"/>
                <a:ea typeface="Lato" pitchFamily="34"/>
                <a:cs typeface="Lato" pitchFamily="34"/>
              </a:rPr>
              <a:t>Bài toán phân loại đa </a:t>
            </a:r>
            <a:r>
              <a:rPr lang="vi-VN" sz="2100" b="1">
                <a:solidFill>
                  <a:srgbClr val="203864"/>
                </a:solidFill>
                <a:latin typeface="Lato" pitchFamily="34"/>
                <a:ea typeface="Lato" pitchFamily="34"/>
                <a:cs typeface="Lato" pitchFamily="34"/>
              </a:rPr>
              <a:t>lớp: </a:t>
            </a:r>
            <a:r>
              <a:rPr lang="en-US" sz="2100">
                <a:solidFill>
                  <a:srgbClr val="000000"/>
                </a:solidFill>
                <a:latin typeface="Lato" pitchFamily="34"/>
                <a:ea typeface="Lato" pitchFamily="34"/>
                <a:cs typeface="Lato" pitchFamily="34"/>
              </a:rPr>
              <a:t>Phân tích cảm </a:t>
            </a:r>
            <a:r>
              <a:rPr lang="vi-VN" sz="2100">
                <a:solidFill>
                  <a:srgbClr val="000000"/>
                </a:solidFill>
                <a:latin typeface="Lato" pitchFamily="34"/>
                <a:ea typeface="Lato" pitchFamily="34"/>
                <a:cs typeface="Lato" pitchFamily="34"/>
              </a:rPr>
              <a:t>xúc - Sentiment Analysis</a:t>
            </a:r>
            <a:endParaRPr lang="en-US" sz="2100">
              <a:solidFill>
                <a:srgbClr val="000000"/>
              </a:solidFill>
              <a:latin typeface="Lato" pitchFamily="34"/>
              <a:ea typeface="Lato" pitchFamily="34"/>
              <a:cs typeface="Lato" pitchFamily="34"/>
            </a:endParaRPr>
          </a:p>
          <a:p>
            <a:pPr lvl="1" algn="just" hangingPunct="0">
              <a:lnSpc>
                <a:spcPct val="150000"/>
              </a:lnSpc>
              <a:spcBef>
                <a:spcPts val="0"/>
              </a:spcBef>
              <a:spcAft>
                <a:spcPts val="600"/>
              </a:spcAft>
              <a:buSzPct val="100000"/>
              <a:buFont typeface="Arial" pitchFamily="34"/>
            </a:pPr>
            <a:r>
              <a:rPr lang="vi-VN" sz="2100" b="1">
                <a:solidFill>
                  <a:srgbClr val="203864"/>
                </a:solidFill>
                <a:latin typeface="Lato" pitchFamily="34"/>
                <a:ea typeface="Lato" pitchFamily="34"/>
                <a:cs typeface="Lato" pitchFamily="34"/>
              </a:rPr>
              <a:t>Bộ d</a:t>
            </a:r>
            <a:r>
              <a:rPr lang="en-US" sz="2100" b="1">
                <a:solidFill>
                  <a:srgbClr val="203864"/>
                </a:solidFill>
                <a:latin typeface="Lato" pitchFamily="34"/>
                <a:ea typeface="Lato" pitchFamily="34"/>
                <a:cs typeface="Lato" pitchFamily="34"/>
              </a:rPr>
              <a:t>ữ liệu: </a:t>
            </a:r>
            <a:r>
              <a:rPr lang="en-US" sz="2100">
                <a:solidFill>
                  <a:srgbClr val="000000"/>
                </a:solidFill>
                <a:latin typeface="Lato" pitchFamily="34"/>
                <a:ea typeface="Lato" pitchFamily="34"/>
                <a:cs typeface="Lato" pitchFamily="34"/>
              </a:rPr>
              <a:t>Stanford Sentiment Treebank </a:t>
            </a:r>
          </a:p>
          <a:p>
            <a:pPr lvl="1" algn="just" hangingPunct="0">
              <a:lnSpc>
                <a:spcPct val="150000"/>
              </a:lnSpc>
              <a:spcBef>
                <a:spcPts val="0"/>
              </a:spcBef>
              <a:spcAft>
                <a:spcPts val="600"/>
              </a:spcAft>
              <a:buSzPct val="100000"/>
              <a:buFont typeface="Arial" pitchFamily="34"/>
            </a:pPr>
            <a:r>
              <a:rPr lang="en-US" sz="2100" b="1">
                <a:solidFill>
                  <a:srgbClr val="203864"/>
                </a:solidFill>
                <a:latin typeface="Lato" pitchFamily="34"/>
                <a:ea typeface="Lato" pitchFamily="34"/>
                <a:cs typeface="Lato" pitchFamily="34"/>
              </a:rPr>
              <a:t>Mục tiêu: </a:t>
            </a:r>
            <a:r>
              <a:rPr lang="en-US" sz="2100">
                <a:solidFill>
                  <a:srgbClr val="000000"/>
                </a:solidFill>
                <a:latin typeface="Lato" pitchFamily="34"/>
                <a:ea typeface="Lato" pitchFamily="34"/>
                <a:cs typeface="Lato" pitchFamily="34"/>
              </a:rPr>
              <a:t>So sánh các mô </a:t>
            </a:r>
            <a:r>
              <a:rPr lang="vi-VN" sz="2100">
                <a:solidFill>
                  <a:srgbClr val="000000"/>
                </a:solidFill>
                <a:latin typeface="Lato" pitchFamily="34"/>
                <a:ea typeface="Lato" pitchFamily="34"/>
                <a:cs typeface="Lato" pitchFamily="34"/>
              </a:rPr>
              <a:t>hình (model) và kỹ thuật (technique)</a:t>
            </a:r>
            <a:r>
              <a:rPr lang="en-US" sz="2100">
                <a:solidFill>
                  <a:srgbClr val="000000"/>
                </a:solidFill>
                <a:latin typeface="Lato" pitchFamily="34"/>
                <a:ea typeface="Lato" pitchFamily="34"/>
                <a:cs typeface="Lato" pitchFamily="34"/>
              </a:rPr>
              <a:t> </a:t>
            </a:r>
            <a:r>
              <a:rPr lang="vi-VN" sz="2100">
                <a:solidFill>
                  <a:srgbClr val="000000"/>
                </a:solidFill>
                <a:latin typeface="Lato" pitchFamily="34"/>
                <a:ea typeface="Lato" pitchFamily="34"/>
                <a:cs typeface="Lato" pitchFamily="34"/>
              </a:rPr>
              <a:t>trong bài toán </a:t>
            </a:r>
            <a:r>
              <a:rPr lang="en-US" sz="2100">
                <a:solidFill>
                  <a:srgbClr val="000000"/>
                </a:solidFill>
                <a:latin typeface="Lato" pitchFamily="34"/>
                <a:ea typeface="Lato" pitchFamily="34"/>
                <a:cs typeface="Lato" pitchFamily="34"/>
              </a:rPr>
              <a:t>phân loại</a:t>
            </a:r>
            <a:r>
              <a:rPr lang="vi-VN" sz="2100">
                <a:solidFill>
                  <a:srgbClr val="000000"/>
                </a:solidFill>
                <a:latin typeface="Lato" pitchFamily="34"/>
                <a:ea typeface="Lato" pitchFamily="34"/>
                <a:cs typeface="Lato" pitchFamily="34"/>
              </a:rPr>
              <a:t> đa lớp</a:t>
            </a:r>
          </a:p>
          <a:p>
            <a:pPr marL="0" lvl="0" indent="0" algn="just">
              <a:lnSpc>
                <a:spcPct val="150000"/>
              </a:lnSpc>
              <a:spcAft>
                <a:spcPts val="600"/>
              </a:spcAft>
              <a:buNone/>
            </a:pPr>
            <a:r>
              <a:rPr lang="vi-VN" sz="2100" b="1">
                <a:solidFill>
                  <a:srgbClr val="203864"/>
                </a:solidFill>
                <a:latin typeface="Lato" pitchFamily="34"/>
                <a:ea typeface="Lato" pitchFamily="34"/>
                <a:cs typeface="Lato" pitchFamily="34"/>
              </a:rPr>
              <a:t>Quy trình giải quyết bài toán được thực hiện qua các bước cụ thể sau</a:t>
            </a:r>
            <a:endParaRPr lang="vi-VN" sz="2100">
              <a:solidFill>
                <a:srgbClr val="203864"/>
              </a:solidFill>
              <a:latin typeface="Lato" pitchFamily="34"/>
              <a:ea typeface="Lato" pitchFamily="34"/>
              <a:cs typeface="Lato" pitchFamily="34"/>
            </a:endParaRPr>
          </a:p>
          <a:p>
            <a:pPr lvl="1" algn="just">
              <a:lnSpc>
                <a:spcPct val="150000"/>
              </a:lnSpc>
              <a:spcAft>
                <a:spcPts val="600"/>
              </a:spcAft>
              <a:buSzPct val="100000"/>
              <a:buFont typeface="Calibri Light"/>
              <a:buAutoNum type="arabicPeriod"/>
            </a:pPr>
            <a:r>
              <a:rPr lang="vi-VN" sz="1700" b="1">
                <a:solidFill>
                  <a:srgbClr val="203864"/>
                </a:solidFill>
                <a:latin typeface="Lato" pitchFamily="34"/>
                <a:ea typeface="Lato" pitchFamily="34"/>
                <a:cs typeface="Lato" pitchFamily="34"/>
              </a:rPr>
              <a:t> Chuẩn bị tập dữ liệu huấn luyện: </a:t>
            </a:r>
            <a:r>
              <a:rPr lang="vi-VN" sz="1700">
                <a:solidFill>
                  <a:srgbClr val="000000"/>
                </a:solidFill>
                <a:latin typeface="Lato" pitchFamily="34"/>
                <a:ea typeface="Lato" pitchFamily="34"/>
                <a:cs typeface="Lato" pitchFamily="34"/>
              </a:rPr>
              <a:t>Tiền xử lý, làm sạch, tăng cường dữ liệu</a:t>
            </a:r>
          </a:p>
          <a:p>
            <a:pPr lvl="1" algn="just">
              <a:lnSpc>
                <a:spcPct val="150000"/>
              </a:lnSpc>
              <a:spcAft>
                <a:spcPts val="600"/>
              </a:spcAft>
              <a:buSzPct val="100000"/>
              <a:buFont typeface="Calibri Light"/>
              <a:buAutoNum type="arabicPeriod"/>
            </a:pPr>
            <a:r>
              <a:rPr lang="vi-VN" sz="1700" b="1">
                <a:solidFill>
                  <a:srgbClr val="203864"/>
                </a:solidFill>
                <a:latin typeface="Lato" pitchFamily="34"/>
                <a:ea typeface="Lato" pitchFamily="34"/>
                <a:cs typeface="Lato" pitchFamily="34"/>
              </a:rPr>
              <a:t>Xây dựng mô hình: </a:t>
            </a:r>
            <a:r>
              <a:rPr lang="vi-VN" sz="1700">
                <a:solidFill>
                  <a:srgbClr val="000000"/>
                </a:solidFill>
                <a:latin typeface="Lato" pitchFamily="34"/>
                <a:ea typeface="Lato" pitchFamily="34"/>
                <a:cs typeface="Lato" pitchFamily="34"/>
              </a:rPr>
              <a:t>K-nearest Neighbor, Naive Bayes, LSTM, RNN...</a:t>
            </a:r>
          </a:p>
          <a:p>
            <a:pPr lvl="1" algn="just">
              <a:lnSpc>
                <a:spcPct val="150000"/>
              </a:lnSpc>
              <a:spcAft>
                <a:spcPts val="600"/>
              </a:spcAft>
              <a:buSzPct val="100000"/>
              <a:buFont typeface="Calibri Light"/>
              <a:buAutoNum type="arabicPeriod"/>
            </a:pPr>
            <a:r>
              <a:rPr lang="vi-VN" sz="1700" b="1">
                <a:solidFill>
                  <a:srgbClr val="203864"/>
                </a:solidFill>
                <a:latin typeface="Lato" pitchFamily="34"/>
                <a:ea typeface="Lato" pitchFamily="34"/>
                <a:cs typeface="Lato" pitchFamily="34"/>
              </a:rPr>
              <a:t>Thực nghiệm: </a:t>
            </a:r>
            <a:r>
              <a:rPr lang="vi-VN" sz="1700">
                <a:solidFill>
                  <a:srgbClr val="000000"/>
                </a:solidFill>
                <a:latin typeface="Lato" pitchFamily="34"/>
                <a:ea typeface="Lato" pitchFamily="34"/>
                <a:cs typeface="Lato" pitchFamily="34"/>
              </a:rPr>
              <a:t>Đánh giá hiệu quả trên tập dữ liêu validation</a:t>
            </a:r>
          </a:p>
          <a:p>
            <a:pPr lvl="1" algn="just">
              <a:lnSpc>
                <a:spcPct val="150000"/>
              </a:lnSpc>
              <a:spcAft>
                <a:spcPts val="600"/>
              </a:spcAft>
              <a:buSzPct val="100000"/>
              <a:buFont typeface="Calibri Light"/>
              <a:buAutoNum type="arabicPeriod"/>
            </a:pPr>
            <a:endParaRPr lang="vi-VN" sz="1700">
              <a:solidFill>
                <a:srgbClr val="000000"/>
              </a:solidFill>
              <a:latin typeface="Lato" pitchFamily="34"/>
              <a:ea typeface="Lato" pitchFamily="34"/>
              <a:cs typeface="Lato" pitchFamily="34"/>
            </a:endParaRPr>
          </a:p>
          <a:p>
            <a:pPr marL="457200" lvl="1" indent="0" algn="just">
              <a:lnSpc>
                <a:spcPct val="150000"/>
              </a:lnSpc>
              <a:spcAft>
                <a:spcPts val="600"/>
              </a:spcAft>
              <a:buNone/>
            </a:pPr>
            <a:endParaRPr lang="vi-VN" sz="1700">
              <a:solidFill>
                <a:srgbClr val="000000"/>
              </a:solidFill>
              <a:latin typeface="Lato" pitchFamily="34"/>
              <a:ea typeface="Lato" pitchFamily="34"/>
              <a:cs typeface="Lato" pitchFamily="34"/>
            </a:endParaRPr>
          </a:p>
          <a:p>
            <a:pPr marL="0" lvl="0" indent="0" algn="just">
              <a:lnSpc>
                <a:spcPct val="150000"/>
              </a:lnSpc>
              <a:spcAft>
                <a:spcPts val="600"/>
              </a:spcAft>
              <a:buNone/>
            </a:pPr>
            <a:endParaRPr lang="en-US" sz="2100">
              <a:solidFill>
                <a:srgbClr val="000000"/>
              </a:solidFill>
              <a:latin typeface="Lato" pitchFamily="34"/>
              <a:ea typeface="Lato" pitchFamily="34"/>
              <a:cs typeface="Lato" pitchFamily="34"/>
            </a:endParaRPr>
          </a:p>
          <a:p>
            <a:pPr marL="0" lvl="0" indent="0" algn="just">
              <a:lnSpc>
                <a:spcPct val="150000"/>
              </a:lnSpc>
              <a:spcAft>
                <a:spcPts val="600"/>
              </a:spcAft>
              <a:buNone/>
            </a:pPr>
            <a:endParaRPr lang="en-US" sz="2100">
              <a:solidFill>
                <a:srgbClr val="000000"/>
              </a:solidFill>
              <a:latin typeface="Lato" pitchFamily="34"/>
              <a:ea typeface="Lato" pitchFamily="34"/>
              <a:cs typeface="Lato" pitchFamily="3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1758A6-827D-08DF-10E0-B5A1F916A4EF}"/>
              </a:ext>
            </a:extLst>
          </p:cNvPr>
          <p:cNvSpPr txBox="1">
            <a:spLocks noGrp="1"/>
          </p:cNvSpPr>
          <p:nvPr>
            <p:ph type="sldNum" sz="quarter" idx="8"/>
          </p:nvPr>
        </p:nvSpPr>
        <p:spPr>
          <a:xfrm>
            <a:off x="6867253" y="6590784"/>
            <a:ext cx="2057400" cy="365129"/>
          </a:xfrm>
        </p:spPr>
        <p:txBody>
          <a:bodyPr/>
          <a:lstStyle/>
          <a:p>
            <a:pPr lvl="0"/>
            <a:fld id="{E74461EA-FD10-4D3D-8D5E-4E518F98F609}" type="slidenum">
              <a:rPr/>
              <a:t>40</a:t>
            </a:fld>
            <a:endParaRPr lang="en-US"/>
          </a:p>
        </p:txBody>
      </p:sp>
      <p:sp>
        <p:nvSpPr>
          <p:cNvPr id="3" name="Title 2">
            <a:extLst>
              <a:ext uri="{FF2B5EF4-FFF2-40B4-BE49-F238E27FC236}">
                <a16:creationId xmlns:a16="http://schemas.microsoft.com/office/drawing/2014/main" id="{077D346C-E9E9-F481-789A-9116F67310DF}"/>
              </a:ext>
            </a:extLst>
          </p:cNvPr>
          <p:cNvSpPr txBox="1">
            <a:spLocks noGrp="1"/>
          </p:cNvSpPr>
          <p:nvPr>
            <p:ph type="title"/>
          </p:nvPr>
        </p:nvSpPr>
        <p:spPr>
          <a:xfrm>
            <a:off x="234945" y="97273"/>
            <a:ext cx="8673842" cy="451741"/>
          </a:xfrm>
        </p:spPr>
        <p:txBody>
          <a:bodyPr/>
          <a:lstStyle/>
          <a:p>
            <a:pPr lvl="0"/>
            <a:r>
              <a:rPr lang="vi-VN"/>
              <a:t>3.1.6. Random Forest</a:t>
            </a:r>
            <a:endParaRPr lang="en-US"/>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2CE3F5C8-5777-CF09-7C3B-32621FF5FC57}"/>
                  </a:ext>
                </a:extLst>
              </p:cNvPr>
              <p:cNvSpPr txBox="1">
                <a:spLocks noGrp="1"/>
              </p:cNvSpPr>
              <p:nvPr>
                <p:ph type="body" sz="quarter" idx="4294967295"/>
              </p:nvPr>
            </p:nvSpPr>
            <p:spPr>
              <a:xfrm>
                <a:off x="364036" y="972373"/>
                <a:ext cx="8195620" cy="4913254"/>
              </a:xfrm>
              <a:prstGeom prst="rect">
                <a:avLst/>
              </a:prstGeom>
              <a:noFill/>
              <a:ln>
                <a:noFill/>
              </a:ln>
            </p:spPr>
            <p:txBody>
              <a:bodyPr vert="horz" wrap="square" lIns="91440" tIns="45720" rIns="91440" bIns="45720" anchor="t" anchorCtr="0" compatLnSpc="1">
                <a:noAutofit/>
              </a:bodyPr>
              <a:lstStyle/>
              <a:p>
                <a:pPr marL="0" lvl="0" indent="0" algn="just">
                  <a:spcAft>
                    <a:spcPts val="600"/>
                  </a:spcAft>
                  <a:buNone/>
                </a:pPr>
                <a:r>
                  <a:rPr lang="vi-VN" sz="2200" b="1">
                    <a:solidFill>
                      <a:srgbClr val="203864"/>
                    </a:solidFill>
                    <a:latin typeface="Lato"/>
                    <a:ea typeface="Lato"/>
                    <a:cs typeface="Lato"/>
                  </a:rPr>
                  <a:t>Thuật toán Random Forest</a:t>
                </a:r>
              </a:p>
              <a:p>
                <a:pPr marL="0" lvl="0" indent="0" algn="just">
                  <a:spcAft>
                    <a:spcPts val="600"/>
                  </a:spcAft>
                  <a:buNone/>
                </a:pPr>
                <a:r>
                  <a:rPr lang="vi-VN" sz="2200">
                    <a:solidFill>
                      <a:srgbClr val="000000"/>
                    </a:solidFill>
                    <a:latin typeface="Lato"/>
                    <a:ea typeface="Lato"/>
                    <a:cs typeface="Lato"/>
                  </a:rPr>
                  <a:t>Giả sử tập dữ liệu huấn luyện D gồm n mẫu, mỗi mẫu có d thuộc tính. Mô hình sẽ học </a:t>
                </a:r>
                <a:r>
                  <a:rPr lang="vi-VN" sz="2200" b="1">
                    <a:solidFill>
                      <a:srgbClr val="000000"/>
                    </a:solidFill>
                    <a:latin typeface="Lato"/>
                    <a:ea typeface="Lato"/>
                    <a:cs typeface="Lato"/>
                  </a:rPr>
                  <a:t>K cây quyết định</a:t>
                </a:r>
                <a:r>
                  <a:rPr lang="vi-VN" sz="2200">
                    <a:solidFill>
                      <a:srgbClr val="000000"/>
                    </a:solidFill>
                    <a:latin typeface="Lato"/>
                    <a:ea typeface="Lato"/>
                    <a:cs typeface="Lato"/>
                  </a:rPr>
                  <a:t> như sau:</a:t>
                </a:r>
              </a:p>
              <a:p>
                <a:pPr marL="342900" lvl="0" indent="-342900" algn="just">
                  <a:buSzPct val="100000"/>
                  <a:buFont typeface="Calibri Light"/>
                  <a:buAutoNum type="arabicPeriod"/>
                </a:pPr>
                <a:r>
                  <a:rPr lang="vi-VN" sz="2000" b="1">
                    <a:solidFill>
                      <a:srgbClr val="C00000"/>
                    </a:solidFill>
                    <a:latin typeface="Lato"/>
                    <a:ea typeface="Lato"/>
                    <a:cs typeface="Lato"/>
                  </a:rPr>
                  <a:t>Tạo K cây, mỗi cây được sinh ra như sau</a:t>
                </a:r>
              </a:p>
              <a:p>
                <a:pPr lvl="1" algn="just">
                  <a:buSzPct val="100000"/>
                  <a:buFont typeface="Arial" pitchFamily="34"/>
                </a:pPr>
                <a:r>
                  <a:rPr lang="vi-VN" sz="1800">
                    <a:solidFill>
                      <a:srgbClr val="000000"/>
                    </a:solidFill>
                    <a:latin typeface="Lato"/>
                    <a:ea typeface="Lato"/>
                    <a:cs typeface="Lato"/>
                  </a:rPr>
                  <a:t>Xây dựng một tập con </a:t>
                </a:r>
                <a14:m>
                  <m:oMath xmlns:m="http://schemas.openxmlformats.org/officeDocument/2006/math">
                    <m:sSub>
                      <m:sSubPr>
                        <m:ctrlPr>
                          <a:rPr lang="en-US" sz="1800" b="0" i="1" smtClean="0">
                            <a:solidFill>
                              <a:srgbClr val="000000"/>
                            </a:solidFill>
                            <a:latin typeface="Cambria Math" panose="02040503050406030204" pitchFamily="18" charset="0"/>
                            <a:ea typeface="Lato"/>
                            <a:cs typeface="Lato"/>
                          </a:rPr>
                        </m:ctrlPr>
                      </m:sSubPr>
                      <m:e>
                        <m:r>
                          <a:rPr lang="en-US" sz="1800" b="0" i="1" smtClean="0">
                            <a:solidFill>
                              <a:srgbClr val="000000"/>
                            </a:solidFill>
                            <a:latin typeface="Cambria Math" panose="02040503050406030204" pitchFamily="18" charset="0"/>
                            <a:ea typeface="Lato"/>
                            <a:cs typeface="Lato"/>
                          </a:rPr>
                          <m:t>𝐷</m:t>
                        </m:r>
                      </m:e>
                      <m:sub>
                        <m:r>
                          <a:rPr lang="en-US" sz="1800" b="0" i="1" smtClean="0">
                            <a:solidFill>
                              <a:srgbClr val="000000"/>
                            </a:solidFill>
                            <a:latin typeface="Cambria Math" panose="02040503050406030204" pitchFamily="18" charset="0"/>
                            <a:ea typeface="Lato"/>
                            <a:cs typeface="Lato"/>
                          </a:rPr>
                          <m:t>𝑖</m:t>
                        </m:r>
                      </m:sub>
                    </m:sSub>
                  </m:oMath>
                </a14:m>
                <a:r>
                  <a:rPr lang="vi-VN" sz="1800">
                    <a:solidFill>
                      <a:srgbClr val="000000"/>
                    </a:solidFill>
                    <a:latin typeface="Lato"/>
                    <a:ea typeface="Lato"/>
                    <a:cs typeface="Lato"/>
                  </a:rPr>
                  <a:t> bằng cách lấy ngẫu nhiên (có trùng lặp) từ </a:t>
                </a:r>
                <a14:m>
                  <m:oMath xmlns:m="http://schemas.openxmlformats.org/officeDocument/2006/math">
                    <m:r>
                      <a:rPr lang="en-US" sz="1800" b="0" i="1" smtClean="0">
                        <a:solidFill>
                          <a:srgbClr val="000000"/>
                        </a:solidFill>
                        <a:latin typeface="Cambria Math" panose="02040503050406030204" pitchFamily="18" charset="0"/>
                        <a:ea typeface="Lato"/>
                        <a:cs typeface="Lato"/>
                      </a:rPr>
                      <m:t>𝐷</m:t>
                    </m:r>
                  </m:oMath>
                </a14:m>
                <a:endParaRPr lang="vi-VN" sz="1800">
                  <a:solidFill>
                    <a:srgbClr val="000000"/>
                  </a:solidFill>
                  <a:latin typeface="Lato"/>
                  <a:ea typeface="Lato"/>
                  <a:cs typeface="Lato"/>
                </a:endParaRPr>
              </a:p>
              <a:p>
                <a:pPr lvl="1" algn="just">
                  <a:buSzPct val="100000"/>
                  <a:buFont typeface="Arial" pitchFamily="34"/>
                </a:pPr>
                <a:r>
                  <a:rPr lang="vi-VN" sz="1800">
                    <a:solidFill>
                      <a:srgbClr val="000000"/>
                    </a:solidFill>
                    <a:latin typeface="Lato"/>
                    <a:ea typeface="Lato"/>
                    <a:cs typeface="Lato"/>
                  </a:rPr>
                  <a:t>Học cây thứ </a:t>
                </a:r>
                <a14:m>
                  <m:oMath xmlns:m="http://schemas.openxmlformats.org/officeDocument/2006/math">
                    <m:r>
                      <a:rPr lang="en-US" sz="1800" b="0" i="1" smtClean="0">
                        <a:solidFill>
                          <a:srgbClr val="000000"/>
                        </a:solidFill>
                        <a:latin typeface="Cambria Math" panose="02040503050406030204" pitchFamily="18" charset="0"/>
                        <a:ea typeface="Lato"/>
                        <a:cs typeface="Lato"/>
                      </a:rPr>
                      <m:t>𝑖</m:t>
                    </m:r>
                  </m:oMath>
                </a14:m>
                <a:r>
                  <a:rPr lang="vi-VN" sz="1800">
                    <a:solidFill>
                      <a:srgbClr val="000000"/>
                    </a:solidFill>
                    <a:latin typeface="Lato"/>
                    <a:ea typeface="Lato"/>
                    <a:cs typeface="Lato"/>
                  </a:rPr>
                  <a:t> từ </a:t>
                </a:r>
                <a14:m>
                  <m:oMath xmlns:m="http://schemas.openxmlformats.org/officeDocument/2006/math">
                    <m:sSub>
                      <m:sSubPr>
                        <m:ctrlPr>
                          <a:rPr lang="en-US" sz="1800" b="0" i="1" smtClean="0">
                            <a:solidFill>
                              <a:srgbClr val="000000"/>
                            </a:solidFill>
                            <a:latin typeface="Cambria Math" panose="02040503050406030204" pitchFamily="18" charset="0"/>
                            <a:ea typeface="Lato"/>
                            <a:cs typeface="Lato"/>
                          </a:rPr>
                        </m:ctrlPr>
                      </m:sSubPr>
                      <m:e>
                        <m:r>
                          <a:rPr lang="en-US" sz="1800" b="0" i="1" smtClean="0">
                            <a:solidFill>
                              <a:srgbClr val="000000"/>
                            </a:solidFill>
                            <a:latin typeface="Cambria Math" panose="02040503050406030204" pitchFamily="18" charset="0"/>
                            <a:ea typeface="Lato"/>
                            <a:cs typeface="Lato"/>
                          </a:rPr>
                          <m:t>𝐷</m:t>
                        </m:r>
                      </m:e>
                      <m:sub>
                        <m:r>
                          <a:rPr lang="en-US" sz="1800" b="0" i="1" smtClean="0">
                            <a:solidFill>
                              <a:srgbClr val="000000"/>
                            </a:solidFill>
                            <a:latin typeface="Cambria Math" panose="02040503050406030204" pitchFamily="18" charset="0"/>
                            <a:ea typeface="Lato"/>
                            <a:cs typeface="Lato"/>
                          </a:rPr>
                          <m:t>𝑖</m:t>
                        </m:r>
                      </m:sub>
                    </m:sSub>
                  </m:oMath>
                </a14:m>
                <a:r>
                  <a:rPr lang="vi-VN" sz="1800">
                    <a:solidFill>
                      <a:srgbClr val="000000"/>
                    </a:solidFill>
                    <a:latin typeface="Lato"/>
                    <a:ea typeface="Lato"/>
                    <a:cs typeface="Lato"/>
                  </a:rPr>
                  <a:t> như sau</a:t>
                </a:r>
              </a:p>
              <a:p>
                <a:pPr lvl="1" algn="just">
                  <a:buSzPct val="100000"/>
                  <a:buFont typeface="Arial" pitchFamily="34"/>
                </a:pPr>
                <a:r>
                  <a:rPr lang="vi-VN" sz="1800">
                    <a:solidFill>
                      <a:srgbClr val="000000"/>
                    </a:solidFill>
                    <a:latin typeface="Lato"/>
                    <a:ea typeface="Lato"/>
                    <a:cs typeface="Lato"/>
                  </a:rPr>
                  <a:t>Tại mỗi nút trong quá trình xây dựng cây</a:t>
                </a:r>
              </a:p>
              <a:p>
                <a:pPr marL="0" lvl="0" indent="0" algn="just">
                  <a:buNone/>
                </a:pPr>
                <a:r>
                  <a:rPr lang="vi-VN" sz="2000">
                    <a:solidFill>
                      <a:srgbClr val="000000"/>
                    </a:solidFill>
                    <a:latin typeface="Lato"/>
                    <a:ea typeface="Lato"/>
                    <a:cs typeface="Lato"/>
                  </a:rPr>
                  <a:t>	</a:t>
                </a:r>
                <a:r>
                  <a:rPr lang="vi-VN" sz="1600">
                    <a:solidFill>
                      <a:srgbClr val="000000"/>
                    </a:solidFill>
                    <a:latin typeface="Lato"/>
                    <a:ea typeface="Lato"/>
                    <a:cs typeface="Lato"/>
                  </a:rPr>
                  <a:t>- Chọn ngẫu nhiên một tập con các thuộc tính</a:t>
                </a:r>
              </a:p>
              <a:p>
                <a:pPr marL="0" lvl="0" indent="0" algn="just">
                  <a:buNone/>
                </a:pPr>
                <a:r>
                  <a:rPr lang="vi-VN" sz="1600">
                    <a:solidFill>
                      <a:srgbClr val="000000"/>
                    </a:solidFill>
                    <a:latin typeface="Lato"/>
                    <a:ea typeface="Lato"/>
                    <a:cs typeface="Lato"/>
                  </a:rPr>
                  <a:t>	- Phân nhánh cây dựa trên tập thuộc tính đó</a:t>
                </a:r>
              </a:p>
              <a:p>
                <a:pPr lvl="1" algn="just">
                  <a:buSzPct val="100000"/>
                  <a:buFont typeface="Arial" pitchFamily="34"/>
                </a:pPr>
                <a:r>
                  <a:rPr lang="vi-VN" sz="1800">
                    <a:solidFill>
                      <a:srgbClr val="000000"/>
                    </a:solidFill>
                    <a:latin typeface="Lato"/>
                    <a:ea typeface="Lato"/>
                    <a:cs typeface="Lato"/>
                  </a:rPr>
                  <a:t>Cây này sẽ được sinh ra với cỡ lớn nhất, không dùng cắt tỉa.</a:t>
                </a:r>
              </a:p>
              <a:p>
                <a:pPr marL="0" lvl="0" indent="0" algn="just">
                  <a:buNone/>
                </a:pPr>
                <a:r>
                  <a:rPr lang="vi-VN" sz="2000" b="1">
                    <a:solidFill>
                      <a:srgbClr val="C00000"/>
                    </a:solidFill>
                    <a:latin typeface="Lato"/>
                    <a:ea typeface="Lato"/>
                    <a:cs typeface="Lato"/>
                  </a:rPr>
                  <a:t>2. Mỗi phán đoán tính bằng cách lấy trung bình các phán đoán từ tất cả các cây</a:t>
                </a:r>
              </a:p>
              <a:p>
                <a:pPr marL="0" lvl="0" indent="0" algn="just">
                  <a:spcAft>
                    <a:spcPts val="600"/>
                  </a:spcAft>
                  <a:buNone/>
                </a:pPr>
                <a:endParaRPr lang="en-US" sz="2200">
                  <a:solidFill>
                    <a:srgbClr val="000000"/>
                  </a:solidFill>
                  <a:latin typeface="Lato" pitchFamily="34"/>
                  <a:ea typeface="Lato" pitchFamily="34"/>
                  <a:cs typeface="Lato" pitchFamily="34"/>
                </a:endParaRPr>
              </a:p>
            </p:txBody>
          </p:sp>
        </mc:Choice>
        <mc:Fallback xmlns="">
          <p:sp>
            <p:nvSpPr>
              <p:cNvPr id="4" name="Content Placeholder 4">
                <a:extLst>
                  <a:ext uri="{FF2B5EF4-FFF2-40B4-BE49-F238E27FC236}">
                    <a16:creationId xmlns:a16="http://schemas.microsoft.com/office/drawing/2014/main" id="{2CE3F5C8-5777-CF09-7C3B-32621FF5FC57}"/>
                  </a:ext>
                </a:extLst>
              </p:cNvPr>
              <p:cNvSpPr txBox="1">
                <a:spLocks noGrp="1" noRot="1" noChangeAspect="1" noMove="1" noResize="1" noEditPoints="1" noAdjustHandles="1" noChangeArrowheads="1" noChangeShapeType="1" noTextEdit="1"/>
              </p:cNvSpPr>
              <p:nvPr>
                <p:ph type="body" sz="quarter" idx="4294967295"/>
              </p:nvPr>
            </p:nvSpPr>
            <p:spPr>
              <a:xfrm>
                <a:off x="364036" y="972373"/>
                <a:ext cx="8195620" cy="4913254"/>
              </a:xfrm>
              <a:prstGeom prst="rect">
                <a:avLst/>
              </a:prstGeom>
              <a:blipFill>
                <a:blip r:embed="rId2"/>
                <a:stretch>
                  <a:fillRect l="-967" t="-1491" r="-967"/>
                </a:stretch>
              </a:blipFill>
              <a:ln>
                <a:noFill/>
              </a:ln>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name="Slide28">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E2A72F-3034-60C1-2D57-CDDD41368F01}"/>
              </a:ext>
            </a:extLst>
          </p:cNvPr>
          <p:cNvSpPr txBox="1">
            <a:spLocks noGrp="1"/>
          </p:cNvSpPr>
          <p:nvPr>
            <p:ph type="sldNum" sz="quarter" idx="8"/>
          </p:nvPr>
        </p:nvSpPr>
        <p:spPr/>
        <p:txBody>
          <a:bodyPr/>
          <a:lstStyle/>
          <a:p>
            <a:pPr lvl="0"/>
            <a:fld id="{B5C472C3-B6EB-411E-B679-E233FE078C61}" type="slidenum">
              <a:rPr/>
              <a:t>41</a:t>
            </a:fld>
            <a:endParaRPr lang="en-US"/>
          </a:p>
        </p:txBody>
      </p:sp>
      <p:sp>
        <p:nvSpPr>
          <p:cNvPr id="3" name="Title 2">
            <a:extLst>
              <a:ext uri="{FF2B5EF4-FFF2-40B4-BE49-F238E27FC236}">
                <a16:creationId xmlns:a16="http://schemas.microsoft.com/office/drawing/2014/main" id="{254F2699-090B-523A-367A-AC2D62EDC239}"/>
              </a:ext>
            </a:extLst>
          </p:cNvPr>
          <p:cNvSpPr txBox="1">
            <a:spLocks noGrp="1"/>
          </p:cNvSpPr>
          <p:nvPr>
            <p:ph type="title"/>
          </p:nvPr>
        </p:nvSpPr>
        <p:spPr/>
        <p:txBody>
          <a:bodyPr/>
          <a:lstStyle/>
          <a:p>
            <a:pPr lvl="0"/>
            <a:r>
              <a:rPr lang="vi-VN"/>
              <a:t>3.1.6. Random Forest</a:t>
            </a:r>
            <a:endParaRPr lang="en-US"/>
          </a:p>
        </p:txBody>
      </p:sp>
      <p:sp>
        <p:nvSpPr>
          <p:cNvPr id="4" name="Content Placeholder 3">
            <a:extLst>
              <a:ext uri="{FF2B5EF4-FFF2-40B4-BE49-F238E27FC236}">
                <a16:creationId xmlns:a16="http://schemas.microsoft.com/office/drawing/2014/main" id="{D11AC9D0-3CF3-2C8B-79CA-603979A3A1F3}"/>
              </a:ext>
            </a:extLst>
          </p:cNvPr>
          <p:cNvSpPr txBox="1">
            <a:spLocks noGrp="1"/>
          </p:cNvSpPr>
          <p:nvPr>
            <p:ph type="body" sz="quarter" idx="4294967295"/>
          </p:nvPr>
        </p:nvSpPr>
        <p:spPr>
          <a:xfrm>
            <a:off x="234827" y="991995"/>
            <a:ext cx="8674098" cy="5118482"/>
          </a:xfrm>
          <a:prstGeom prst="rect">
            <a:avLst/>
          </a:prstGeom>
          <a:noFill/>
          <a:ln>
            <a:noFill/>
          </a:ln>
        </p:spPr>
        <p:txBody>
          <a:bodyPr vert="horz" wrap="square" lIns="91440" tIns="45720" rIns="91440" bIns="45720" anchor="t" anchorCtr="0" compatLnSpc="1">
            <a:noAutofit/>
          </a:bodyPr>
          <a:lstStyle/>
          <a:p>
            <a:pPr marL="0" lvl="0" indent="0">
              <a:spcAft>
                <a:spcPts val="600"/>
              </a:spcAft>
              <a:buNone/>
            </a:pPr>
            <a:r>
              <a:rPr lang="vi-VN" sz="2200" b="1">
                <a:solidFill>
                  <a:srgbClr val="203864"/>
                </a:solidFill>
                <a:latin typeface="Lato" pitchFamily="34"/>
                <a:ea typeface="Lato" pitchFamily="34"/>
                <a:cs typeface="Lato" pitchFamily="34"/>
              </a:rPr>
              <a:t>Thuật toán Random Forest</a:t>
            </a:r>
            <a:endParaRPr lang="vi-VN" sz="2200">
              <a:solidFill>
                <a:srgbClr val="203864"/>
              </a:solidFill>
              <a:latin typeface="Lato" pitchFamily="34"/>
              <a:ea typeface="Lato" pitchFamily="34"/>
              <a:cs typeface="Lato" pitchFamily="34"/>
            </a:endParaRPr>
          </a:p>
          <a:p>
            <a:pPr lvl="0">
              <a:spcAft>
                <a:spcPts val="600"/>
              </a:spcAft>
              <a:buSzPct val="100000"/>
              <a:buFont typeface="Arial" pitchFamily="34"/>
            </a:pPr>
            <a:r>
              <a:rPr lang="en-US" sz="2200" b="1">
                <a:solidFill>
                  <a:srgbClr val="000000"/>
                </a:solidFill>
                <a:latin typeface="Lato" pitchFamily="34"/>
                <a:ea typeface="Lato" pitchFamily="34"/>
                <a:cs typeface="Lato" pitchFamily="34"/>
              </a:rPr>
              <a:t>B</a:t>
            </a:r>
            <a:r>
              <a:rPr lang="vi-VN" sz="2200" b="1">
                <a:solidFill>
                  <a:srgbClr val="000000"/>
                </a:solidFill>
                <a:latin typeface="Lato" pitchFamily="34"/>
                <a:ea typeface="Lato" pitchFamily="34"/>
                <a:cs typeface="Lato" pitchFamily="34"/>
              </a:rPr>
              <a:t>ootstrapping</a:t>
            </a:r>
            <a:r>
              <a:rPr lang="en-US" sz="2200">
                <a:solidFill>
                  <a:srgbClr val="000000"/>
                </a:solidFill>
                <a:latin typeface="Lato" pitchFamily="34"/>
                <a:ea typeface="Lato" pitchFamily="34"/>
                <a:cs typeface="Lato" pitchFamily="34"/>
              </a:rPr>
              <a:t> trong Random Forest</a:t>
            </a:r>
          </a:p>
          <a:p>
            <a:pPr lvl="0">
              <a:spcAft>
                <a:spcPts val="600"/>
              </a:spcAft>
              <a:buSzPct val="100000"/>
              <a:buFont typeface="Arial" pitchFamily="34"/>
            </a:pPr>
            <a:r>
              <a:rPr lang="en-US" sz="2200" b="1">
                <a:solidFill>
                  <a:srgbClr val="000000"/>
                </a:solidFill>
                <a:latin typeface="Lato" pitchFamily="34"/>
                <a:ea typeface="Lato" pitchFamily="34"/>
                <a:cs typeface="Lato" pitchFamily="34"/>
              </a:rPr>
              <a:t>Ensemble Learning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AC4B32-A53A-4C04-7FC8-07134DD8BE0A}"/>
              </a:ext>
            </a:extLst>
          </p:cNvPr>
          <p:cNvSpPr txBox="1">
            <a:spLocks noGrp="1"/>
          </p:cNvSpPr>
          <p:nvPr>
            <p:ph type="sldNum" sz="quarter" idx="8"/>
          </p:nvPr>
        </p:nvSpPr>
        <p:spPr/>
        <p:txBody>
          <a:bodyPr/>
          <a:lstStyle/>
          <a:p>
            <a:pPr lvl="0"/>
            <a:fld id="{BB946EE8-8AD4-4239-B812-566BD6CB7351}" type="slidenum">
              <a:rPr/>
              <a:t>42</a:t>
            </a:fld>
            <a:endParaRPr lang="en-US"/>
          </a:p>
        </p:txBody>
      </p:sp>
      <p:sp>
        <p:nvSpPr>
          <p:cNvPr id="3" name="Title 2">
            <a:extLst>
              <a:ext uri="{FF2B5EF4-FFF2-40B4-BE49-F238E27FC236}">
                <a16:creationId xmlns:a16="http://schemas.microsoft.com/office/drawing/2014/main" id="{8F58D7F9-AF5C-8564-5C59-A547AAF7DEF1}"/>
              </a:ext>
            </a:extLst>
          </p:cNvPr>
          <p:cNvSpPr txBox="1">
            <a:spLocks noGrp="1"/>
          </p:cNvSpPr>
          <p:nvPr>
            <p:ph type="title"/>
          </p:nvPr>
        </p:nvSpPr>
        <p:spPr>
          <a:xfrm>
            <a:off x="114162" y="94219"/>
            <a:ext cx="8673842" cy="451741"/>
          </a:xfrm>
        </p:spPr>
        <p:txBody>
          <a:bodyPr/>
          <a:lstStyle/>
          <a:p>
            <a:pPr lvl="0"/>
            <a:r>
              <a:rPr lang="vi-VN"/>
              <a:t>Tổng quan</a:t>
            </a:r>
            <a:endParaRPr lang="en-US"/>
          </a:p>
        </p:txBody>
      </p:sp>
      <p:sp>
        <p:nvSpPr>
          <p:cNvPr id="4" name="Text Placeholder 3">
            <a:extLst>
              <a:ext uri="{FF2B5EF4-FFF2-40B4-BE49-F238E27FC236}">
                <a16:creationId xmlns:a16="http://schemas.microsoft.com/office/drawing/2014/main" id="{09A0FD64-492C-D1C6-568B-EC28987F2000}"/>
              </a:ext>
            </a:extLst>
          </p:cNvPr>
          <p:cNvSpPr txBox="1">
            <a:spLocks noGrp="1"/>
          </p:cNvSpPr>
          <p:nvPr>
            <p:ph type="body" sz="quarter" idx="4294967295"/>
          </p:nvPr>
        </p:nvSpPr>
        <p:spPr>
          <a:xfrm>
            <a:off x="325160" y="926497"/>
            <a:ext cx="8493669" cy="5428299"/>
          </a:xfrm>
          <a:prstGeom prst="rect">
            <a:avLst/>
          </a:prstGeom>
          <a:noFill/>
          <a:ln>
            <a:noFill/>
          </a:ln>
        </p:spPr>
        <p:txBody>
          <a:bodyPr vert="horz" wrap="square" lIns="91440" tIns="45720" rIns="91440" bIns="45720" anchor="t" anchorCtr="0" compatLnSpc="1">
            <a:noAutofit/>
          </a:bodyPr>
          <a:lstStyle/>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Giới thiệu bài toán</a:t>
            </a:r>
          </a:p>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Dữ liệu bài toán</a:t>
            </a:r>
          </a:p>
          <a:p>
            <a:pPr marL="0" lvl="0" indent="0" algn="just">
              <a:lnSpc>
                <a:spcPct val="100000"/>
              </a:lnSpc>
              <a:spcAft>
                <a:spcPts val="600"/>
              </a:spcAft>
              <a:buNone/>
            </a:pPr>
            <a:r>
              <a:rPr lang="vi-VN" sz="2100" b="1">
                <a:solidFill>
                  <a:srgbClr val="203864"/>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2.1 Bộ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2.2 Tiền xử lý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2.3 Tăng cường dữ liệu</a:t>
            </a:r>
          </a:p>
          <a:p>
            <a:pPr marL="0" lvl="0" indent="0" algn="just">
              <a:lnSpc>
                <a:spcPct val="100000"/>
              </a:lnSpc>
              <a:spcAft>
                <a:spcPts val="600"/>
              </a:spcAft>
              <a:buNone/>
            </a:pPr>
            <a:r>
              <a:rPr lang="vi-VN" sz="2400" b="1">
                <a:solidFill>
                  <a:srgbClr val="C00000"/>
                </a:solidFill>
                <a:latin typeface="Lato" pitchFamily="34"/>
                <a:ea typeface="Lato" pitchFamily="34"/>
                <a:cs typeface="Lato" pitchFamily="34"/>
              </a:rPr>
              <a:t>3. Mô hình đề xuất</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3.1 Mô hình học máy</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a:t>
            </a:r>
            <a:r>
              <a:rPr lang="vi-VN" sz="2000">
                <a:solidFill>
                  <a:srgbClr val="C00000"/>
                </a:solidFill>
                <a:latin typeface="Lato" pitchFamily="34"/>
                <a:ea typeface="Lato" pitchFamily="34"/>
                <a:cs typeface="Lato" pitchFamily="34"/>
              </a:rPr>
              <a:t>3.2 Mô hình học sâu</a:t>
            </a:r>
          </a:p>
          <a:p>
            <a:pPr marL="0" lvl="0" indent="0" algn="just">
              <a:lnSpc>
                <a:spcPct val="100000"/>
              </a:lnSpc>
              <a:spcAft>
                <a:spcPts val="600"/>
              </a:spcAft>
              <a:buNone/>
            </a:pPr>
            <a:r>
              <a:rPr lang="vi-VN" sz="2400" b="1">
                <a:solidFill>
                  <a:srgbClr val="203864"/>
                </a:solidFill>
                <a:latin typeface="Lato" pitchFamily="34"/>
                <a:ea typeface="Lato" pitchFamily="34"/>
                <a:cs typeface="Lato" pitchFamily="34"/>
              </a:rPr>
              <a:t>4. Kết quả thực nghiệm</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en-US" sz="2100">
              <a:solidFill>
                <a:srgbClr val="000000"/>
              </a:solidFill>
              <a:latin typeface="Lato" pitchFamily="34"/>
              <a:ea typeface="Lato" pitchFamily="34"/>
              <a:cs typeface="Lato" pitchFamily="3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08DB00-D02C-E6AD-A210-30D59132ED00}"/>
              </a:ext>
            </a:extLst>
          </p:cNvPr>
          <p:cNvSpPr txBox="1">
            <a:spLocks noGrp="1"/>
          </p:cNvSpPr>
          <p:nvPr>
            <p:ph type="sldNum" sz="quarter" idx="8"/>
          </p:nvPr>
        </p:nvSpPr>
        <p:spPr/>
        <p:txBody>
          <a:bodyPr/>
          <a:lstStyle/>
          <a:p>
            <a:pPr lvl="0"/>
            <a:fld id="{018B7FCD-BAD6-4725-8F32-BE40F05CF88F}" type="slidenum">
              <a:rPr/>
              <a:t>43</a:t>
            </a:fld>
            <a:endParaRPr lang="en-US"/>
          </a:p>
        </p:txBody>
      </p:sp>
      <p:sp>
        <p:nvSpPr>
          <p:cNvPr id="3" name="Title 2">
            <a:extLst>
              <a:ext uri="{FF2B5EF4-FFF2-40B4-BE49-F238E27FC236}">
                <a16:creationId xmlns:a16="http://schemas.microsoft.com/office/drawing/2014/main" id="{C3E68800-9488-5CB1-A05E-917870481520}"/>
              </a:ext>
            </a:extLst>
          </p:cNvPr>
          <p:cNvSpPr txBox="1">
            <a:spLocks noGrp="1"/>
          </p:cNvSpPr>
          <p:nvPr>
            <p:ph type="title"/>
          </p:nvPr>
        </p:nvSpPr>
        <p:spPr/>
        <p:txBody>
          <a:bodyPr/>
          <a:lstStyle/>
          <a:p>
            <a:pPr lvl="0"/>
            <a:r>
              <a:rPr lang="vi-VN"/>
              <a:t>3.2.1. Artifical Neural Network</a:t>
            </a:r>
            <a:endParaRPr lang="en-US"/>
          </a:p>
        </p:txBody>
      </p:sp>
      <p:sp>
        <p:nvSpPr>
          <p:cNvPr id="4" name="Content Placeholder 3">
            <a:extLst>
              <a:ext uri="{FF2B5EF4-FFF2-40B4-BE49-F238E27FC236}">
                <a16:creationId xmlns:a16="http://schemas.microsoft.com/office/drawing/2014/main" id="{127557D0-4E1A-4227-596D-F84DB000868A}"/>
              </a:ext>
            </a:extLst>
          </p:cNvPr>
          <p:cNvSpPr txBox="1">
            <a:spLocks noGrp="1"/>
          </p:cNvSpPr>
          <p:nvPr>
            <p:ph type="body" sz="quarter" idx="4294967295"/>
          </p:nvPr>
        </p:nvSpPr>
        <p:spPr>
          <a:xfrm>
            <a:off x="152147" y="1715624"/>
            <a:ext cx="4663696" cy="3185440"/>
          </a:xfrm>
          <a:prstGeom prst="rect">
            <a:avLst/>
          </a:prstGeom>
          <a:noFill/>
          <a:ln>
            <a:noFill/>
          </a:ln>
        </p:spPr>
        <p:txBody>
          <a:bodyPr vert="horz" wrap="square" lIns="91440" tIns="45720" rIns="91440" bIns="45720" anchor="t" anchorCtr="0" compatLnSpc="1">
            <a:noAutofit/>
          </a:bodyPr>
          <a:lstStyle/>
          <a:p>
            <a:pPr marL="0" lvl="0" indent="0" algn="just">
              <a:spcAft>
                <a:spcPts val="600"/>
              </a:spcAft>
              <a:buNone/>
            </a:pPr>
            <a:r>
              <a:rPr lang="en-US" sz="1800" b="1">
                <a:solidFill>
                  <a:srgbClr val="203864"/>
                </a:solidFill>
                <a:latin typeface="Lato" pitchFamily="34"/>
                <a:ea typeface="Lato" pitchFamily="34"/>
                <a:cs typeface="Lato" pitchFamily="34"/>
              </a:rPr>
              <a:t>Cấu trúc ANN</a:t>
            </a:r>
            <a:endParaRPr lang="vi-VN" sz="1800" b="1">
              <a:solidFill>
                <a:srgbClr val="203864"/>
              </a:solidFill>
              <a:latin typeface="Lato" pitchFamily="34"/>
              <a:ea typeface="Lato" pitchFamily="34"/>
              <a:cs typeface="Lato" pitchFamily="34"/>
            </a:endParaRPr>
          </a:p>
          <a:p>
            <a:pPr lvl="1" algn="just">
              <a:spcAft>
                <a:spcPts val="600"/>
              </a:spcAft>
              <a:buSzPct val="100000"/>
              <a:buFont typeface="Arial" pitchFamily="34"/>
            </a:pPr>
            <a:r>
              <a:rPr lang="vi-VN" sz="1800" b="1">
                <a:solidFill>
                  <a:srgbClr val="000000"/>
                </a:solidFill>
                <a:latin typeface="Lato" pitchFamily="34"/>
                <a:ea typeface="Lato" pitchFamily="34"/>
                <a:cs typeface="Lato" pitchFamily="34"/>
              </a:rPr>
              <a:t>Lớp đầu vào (Input layer): </a:t>
            </a:r>
            <a:r>
              <a:rPr lang="vi-VN" sz="1800">
                <a:solidFill>
                  <a:srgbClr val="000000"/>
                </a:solidFill>
                <a:latin typeface="Lato" pitchFamily="34"/>
                <a:ea typeface="Lato" pitchFamily="34"/>
                <a:cs typeface="Lato" pitchFamily="34"/>
              </a:rPr>
              <a:t>Nhận dữ liệu ban đầu (Ví dụ: pixel, hình ảnh)</a:t>
            </a:r>
          </a:p>
          <a:p>
            <a:pPr lvl="1" algn="just">
              <a:spcAft>
                <a:spcPts val="600"/>
              </a:spcAft>
              <a:buSzPct val="100000"/>
              <a:buFont typeface="Arial" pitchFamily="34"/>
            </a:pPr>
            <a:r>
              <a:rPr lang="vi-VN" sz="1800" b="1">
                <a:solidFill>
                  <a:srgbClr val="000000"/>
                </a:solidFill>
                <a:latin typeface="Lato" pitchFamily="34"/>
                <a:ea typeface="Lato" pitchFamily="34"/>
                <a:cs typeface="Lato" pitchFamily="34"/>
              </a:rPr>
              <a:t>Lớp ẩn (Hidden layer): </a:t>
            </a:r>
            <a:r>
              <a:rPr lang="vi-VN" sz="1800">
                <a:solidFill>
                  <a:srgbClr val="000000"/>
                </a:solidFill>
                <a:latin typeface="Lato" pitchFamily="34"/>
                <a:ea typeface="Lato" pitchFamily="34"/>
                <a:cs typeface="Lato" pitchFamily="34"/>
              </a:rPr>
              <a:t>Thực hiện tính toán trung gian nhằm trích xuất các đặc trưng có ý nghĩa từ dữ liệu đầu vào</a:t>
            </a:r>
          </a:p>
          <a:p>
            <a:pPr lvl="1" algn="just">
              <a:spcAft>
                <a:spcPts val="600"/>
              </a:spcAft>
              <a:buSzPct val="100000"/>
              <a:buFont typeface="Arial" pitchFamily="34"/>
            </a:pPr>
            <a:r>
              <a:rPr lang="vi-VN" sz="1800" b="1">
                <a:solidFill>
                  <a:srgbClr val="000000"/>
                </a:solidFill>
                <a:latin typeface="Lato" pitchFamily="34"/>
                <a:ea typeface="Lato" pitchFamily="34"/>
                <a:cs typeface="Lato" pitchFamily="34"/>
              </a:rPr>
              <a:t>Lớp đầu ra (Output layer): </a:t>
            </a:r>
            <a:r>
              <a:rPr lang="vi-VN" sz="1800">
                <a:solidFill>
                  <a:srgbClr val="000000"/>
                </a:solidFill>
                <a:latin typeface="Lato" pitchFamily="34"/>
                <a:ea typeface="Lato" pitchFamily="34"/>
                <a:cs typeface="Lato" pitchFamily="34"/>
              </a:rPr>
              <a:t>Đưa ra kết quả như phân loại hoặc dự đoán</a:t>
            </a:r>
            <a:endParaRPr lang="en-US" sz="1800">
              <a:solidFill>
                <a:srgbClr val="000000"/>
              </a:solidFill>
              <a:latin typeface="Lato" pitchFamily="34"/>
              <a:ea typeface="Lato" pitchFamily="34"/>
              <a:cs typeface="Lato" pitchFamily="34"/>
            </a:endParaRPr>
          </a:p>
        </p:txBody>
      </p:sp>
      <p:pic>
        <p:nvPicPr>
          <p:cNvPr id="5" name="Picture 5">
            <a:extLst>
              <a:ext uri="{FF2B5EF4-FFF2-40B4-BE49-F238E27FC236}">
                <a16:creationId xmlns:a16="http://schemas.microsoft.com/office/drawing/2014/main" id="{1C86FC45-5A11-46DE-465A-98D1B281EAAB}"/>
              </a:ext>
            </a:extLst>
          </p:cNvPr>
          <p:cNvPicPr>
            <a:picLocks noChangeAspect="1"/>
          </p:cNvPicPr>
          <p:nvPr/>
        </p:nvPicPr>
        <p:blipFill>
          <a:blip r:embed="rId2"/>
          <a:stretch>
            <a:fillRect/>
          </a:stretch>
        </p:blipFill>
        <p:spPr>
          <a:xfrm>
            <a:off x="4895469" y="1715624"/>
            <a:ext cx="3943825" cy="3185440"/>
          </a:xfrm>
          <a:prstGeom prst="rect">
            <a:avLst/>
          </a:prstGeom>
          <a:noFill/>
          <a:ln cap="flat">
            <a:noFill/>
          </a:ln>
        </p:spPr>
      </p:pic>
      <p:sp>
        <p:nvSpPr>
          <p:cNvPr id="6" name="TextBox 7">
            <a:extLst>
              <a:ext uri="{FF2B5EF4-FFF2-40B4-BE49-F238E27FC236}">
                <a16:creationId xmlns:a16="http://schemas.microsoft.com/office/drawing/2014/main" id="{BBED8651-7494-6C4D-0DF8-7BD76D0A218D}"/>
              </a:ext>
            </a:extLst>
          </p:cNvPr>
          <p:cNvSpPr txBox="1"/>
          <p:nvPr/>
        </p:nvSpPr>
        <p:spPr>
          <a:xfrm>
            <a:off x="235073" y="949238"/>
            <a:ext cx="8502520" cy="646334"/>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vi-VN" sz="1800" b="1" i="0" u="none" strike="noStrike" kern="1200" cap="none" spc="0" baseline="0">
                <a:solidFill>
                  <a:srgbClr val="203864"/>
                </a:solidFill>
                <a:uFillTx/>
                <a:latin typeface="Arial" pitchFamily="34"/>
              </a:rPr>
              <a:t>Artifical Neural Network (ANN) </a:t>
            </a:r>
            <a:r>
              <a:rPr lang="vi-VN" sz="1800" b="0" i="0" u="none" strike="noStrike" kern="1200" cap="none" spc="0" baseline="0">
                <a:solidFill>
                  <a:srgbClr val="000000"/>
                </a:solidFill>
                <a:uFillTx/>
                <a:latin typeface="Arial" pitchFamily="34"/>
              </a:rPr>
              <a:t>lấy cảm hứng từ cách bộ não con người xử lý và học từ dữ liệu</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DBAF65-78EE-3FFE-6BD1-96499B899227}"/>
              </a:ext>
            </a:extLst>
          </p:cNvPr>
          <p:cNvSpPr txBox="1">
            <a:spLocks noGrp="1"/>
          </p:cNvSpPr>
          <p:nvPr>
            <p:ph type="sldNum" sz="quarter" idx="8"/>
          </p:nvPr>
        </p:nvSpPr>
        <p:spPr/>
        <p:txBody>
          <a:bodyPr/>
          <a:lstStyle/>
          <a:p>
            <a:pPr lvl="0"/>
            <a:fld id="{22373CA7-CB56-47D9-B5EE-F431DD6AC4E4}" type="slidenum">
              <a:rPr/>
              <a:t>44</a:t>
            </a:fld>
            <a:endParaRPr lang="en-US"/>
          </a:p>
        </p:txBody>
      </p:sp>
      <p:sp>
        <p:nvSpPr>
          <p:cNvPr id="3" name="Title 2">
            <a:extLst>
              <a:ext uri="{FF2B5EF4-FFF2-40B4-BE49-F238E27FC236}">
                <a16:creationId xmlns:a16="http://schemas.microsoft.com/office/drawing/2014/main" id="{E3A75669-200B-DBCF-D4B5-3D20DDBD08B8}"/>
              </a:ext>
            </a:extLst>
          </p:cNvPr>
          <p:cNvSpPr txBox="1">
            <a:spLocks noGrp="1"/>
          </p:cNvSpPr>
          <p:nvPr>
            <p:ph type="title"/>
          </p:nvPr>
        </p:nvSpPr>
        <p:spPr/>
        <p:txBody>
          <a:bodyPr/>
          <a:lstStyle/>
          <a:p>
            <a:pPr lvl="0"/>
            <a:r>
              <a:rPr lang="vi-VN"/>
              <a:t>3.2.2 Recurrent Neural Network</a:t>
            </a:r>
            <a:endParaRPr lang="en-US"/>
          </a:p>
        </p:txBody>
      </p:sp>
      <p:sp>
        <p:nvSpPr>
          <p:cNvPr id="4" name="Content Placeholder 3">
            <a:extLst>
              <a:ext uri="{FF2B5EF4-FFF2-40B4-BE49-F238E27FC236}">
                <a16:creationId xmlns:a16="http://schemas.microsoft.com/office/drawing/2014/main" id="{2FFB59BA-EE42-8CEA-9357-ED529314B341}"/>
              </a:ext>
            </a:extLst>
          </p:cNvPr>
          <p:cNvSpPr txBox="1">
            <a:spLocks noGrp="1"/>
          </p:cNvSpPr>
          <p:nvPr>
            <p:ph type="body" sz="quarter" idx="4294967295"/>
          </p:nvPr>
        </p:nvSpPr>
        <p:spPr>
          <a:xfrm>
            <a:off x="235073" y="1003810"/>
            <a:ext cx="8445883" cy="5303391"/>
          </a:xfrm>
          <a:prstGeom prst="rect">
            <a:avLst/>
          </a:prstGeom>
          <a:noFill/>
          <a:ln>
            <a:noFill/>
          </a:ln>
        </p:spPr>
        <p:txBody>
          <a:bodyPr vert="horz" wrap="square" lIns="91440" tIns="45720" rIns="91440" bIns="45720" anchor="t" anchorCtr="0" compatLnSpc="1">
            <a:noAutofit/>
          </a:bodyPr>
          <a:lstStyle/>
          <a:p>
            <a:pPr lvl="0">
              <a:spcAft>
                <a:spcPts val="600"/>
              </a:spcAft>
              <a:buSzPct val="100000"/>
              <a:buFont typeface="Arial" pitchFamily="34"/>
            </a:pPr>
            <a:r>
              <a:rPr lang="vi-VN" sz="2200">
                <a:solidFill>
                  <a:srgbClr val="000000"/>
                </a:solidFill>
                <a:latin typeface="Lato" pitchFamily="34"/>
                <a:ea typeface="Lato" pitchFamily="34"/>
                <a:cs typeface="Lato" pitchFamily="34"/>
              </a:rPr>
              <a:t>Recurrent Neural Network </a:t>
            </a:r>
            <a:r>
              <a:rPr lang="vi-VN" sz="2200" b="1">
                <a:solidFill>
                  <a:srgbClr val="000000"/>
                </a:solidFill>
                <a:latin typeface="Lato" pitchFamily="34"/>
                <a:ea typeface="Lato" pitchFamily="34"/>
                <a:cs typeface="Lato" pitchFamily="34"/>
              </a:rPr>
              <a:t>(RNN) </a:t>
            </a:r>
            <a:r>
              <a:rPr lang="vi-VN" sz="2200">
                <a:solidFill>
                  <a:srgbClr val="000000"/>
                </a:solidFill>
                <a:latin typeface="Lato" pitchFamily="34"/>
                <a:ea typeface="Lato" pitchFamily="34"/>
                <a:cs typeface="Lato" pitchFamily="34"/>
              </a:rPr>
              <a:t>là kiến trúc mạng nơ-ron dùng để xử lý dữ liệu tuần tự</a:t>
            </a:r>
          </a:p>
          <a:p>
            <a:pPr lvl="0">
              <a:spcAft>
                <a:spcPts val="600"/>
              </a:spcAft>
              <a:buSzPct val="100000"/>
              <a:buFont typeface="Arial" pitchFamily="34"/>
            </a:pPr>
            <a:r>
              <a:rPr lang="vi-VN" sz="2200" b="1">
                <a:solidFill>
                  <a:srgbClr val="000000"/>
                </a:solidFill>
                <a:latin typeface="Lato" pitchFamily="34"/>
                <a:ea typeface="Lato" pitchFamily="34"/>
                <a:cs typeface="Lato" pitchFamily="34"/>
              </a:rPr>
              <a:t>So với Feedforward Neural Networks</a:t>
            </a:r>
            <a:r>
              <a:rPr lang="vi-VN" sz="2200">
                <a:solidFill>
                  <a:srgbClr val="000000"/>
                </a:solidFill>
                <a:latin typeface="Lato" pitchFamily="34"/>
                <a:ea typeface="Lato" pitchFamily="34"/>
                <a:cs typeface="Lato" pitchFamily="34"/>
              </a:rPr>
              <a:t>, RNN có "trí nhớ" , có khả năng lưu thông tin từ các bước trước</a:t>
            </a:r>
          </a:p>
          <a:p>
            <a:pPr lvl="0">
              <a:spcAft>
                <a:spcPts val="600"/>
              </a:spcAft>
              <a:buSzPct val="100000"/>
              <a:buFont typeface="Arial" pitchFamily="34"/>
            </a:pPr>
            <a:r>
              <a:rPr lang="en-US" sz="2200">
                <a:solidFill>
                  <a:srgbClr val="000000"/>
                </a:solidFill>
                <a:latin typeface="Lato" pitchFamily="34"/>
                <a:ea typeface="Lato" pitchFamily="34"/>
                <a:cs typeface="Lato" pitchFamily="34"/>
              </a:rPr>
              <a:t>Giúp mô hình hiểu </a:t>
            </a:r>
            <a:r>
              <a:rPr lang="en-US" sz="2200" b="1">
                <a:solidFill>
                  <a:srgbClr val="000000"/>
                </a:solidFill>
                <a:latin typeface="Lato" pitchFamily="34"/>
                <a:ea typeface="Lato" pitchFamily="34"/>
                <a:cs typeface="Lato" pitchFamily="34"/>
              </a:rPr>
              <a:t>ngữ cảnh và thứ tự</a:t>
            </a:r>
            <a:r>
              <a:rPr lang="en-US" sz="2200">
                <a:solidFill>
                  <a:srgbClr val="000000"/>
                </a:solidFill>
                <a:latin typeface="Lato" pitchFamily="34"/>
                <a:ea typeface="Lato" pitchFamily="34"/>
                <a:cs typeface="Lato" pitchFamily="34"/>
              </a:rPr>
              <a:t> trong chuỗi dữ liệu</a:t>
            </a:r>
          </a:p>
          <a:p>
            <a:pPr>
              <a:spcAft>
                <a:spcPts val="600"/>
              </a:spcAft>
              <a:buSzPct val="100000"/>
              <a:buFont typeface="Arial" pitchFamily="34"/>
              <a:buChar char="•"/>
            </a:pPr>
            <a:r>
              <a:rPr lang="vi-VN" sz="2200" b="1">
                <a:solidFill>
                  <a:srgbClr val="203864"/>
                </a:solidFill>
                <a:latin typeface="Lato" pitchFamily="34"/>
                <a:ea typeface="Lato" pitchFamily="34"/>
                <a:cs typeface="Lato" pitchFamily="34"/>
              </a:rPr>
              <a:t>Cấu trúc mạng RNN</a:t>
            </a:r>
          </a:p>
          <a:p>
            <a:pPr marL="0" lvl="0" indent="0">
              <a:spcAft>
                <a:spcPts val="600"/>
              </a:spcAft>
              <a:buSzPct val="100000"/>
              <a:buNone/>
            </a:pPr>
            <a:endParaRPr lang="en-US" sz="2200">
              <a:solidFill>
                <a:srgbClr val="000000"/>
              </a:solidFill>
              <a:latin typeface="Lato" pitchFamily="34"/>
              <a:ea typeface="Lato" pitchFamily="34"/>
              <a:cs typeface="Lato" pitchFamily="34"/>
            </a:endParaRPr>
          </a:p>
        </p:txBody>
      </p:sp>
      <p:pic>
        <p:nvPicPr>
          <p:cNvPr id="5" name="Picture 5">
            <a:extLst>
              <a:ext uri="{FF2B5EF4-FFF2-40B4-BE49-F238E27FC236}">
                <a16:creationId xmlns:a16="http://schemas.microsoft.com/office/drawing/2014/main" id="{D0750CCA-9F2C-4032-843F-FCCE7F676A4C}"/>
              </a:ext>
            </a:extLst>
          </p:cNvPr>
          <p:cNvPicPr>
            <a:picLocks noChangeAspect="1"/>
          </p:cNvPicPr>
          <p:nvPr/>
        </p:nvPicPr>
        <p:blipFill>
          <a:blip r:embed="rId2"/>
          <a:stretch>
            <a:fillRect/>
          </a:stretch>
        </p:blipFill>
        <p:spPr>
          <a:xfrm>
            <a:off x="2296357" y="3655505"/>
            <a:ext cx="4778288" cy="2560638"/>
          </a:xfrm>
          <a:prstGeom prst="rect">
            <a:avLst/>
          </a:prstGeom>
          <a:noFill/>
          <a:ln cap="flat">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name="Slide67">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CC02CE-CC9A-0688-13A5-929DCAD900FA}"/>
              </a:ext>
            </a:extLst>
          </p:cNvPr>
          <p:cNvSpPr txBox="1">
            <a:spLocks noGrp="1"/>
          </p:cNvSpPr>
          <p:nvPr>
            <p:ph type="sldNum" sz="quarter" idx="8"/>
          </p:nvPr>
        </p:nvSpPr>
        <p:spPr/>
        <p:txBody>
          <a:bodyPr/>
          <a:lstStyle/>
          <a:p>
            <a:pPr lvl="0"/>
            <a:fld id="{C23F39EB-A194-4BDC-85D9-E2E279C15087}" type="slidenum">
              <a:rPr/>
              <a:t>45</a:t>
            </a:fld>
            <a:endParaRPr lang="en-US"/>
          </a:p>
        </p:txBody>
      </p:sp>
      <p:sp>
        <p:nvSpPr>
          <p:cNvPr id="3" name="Title 2">
            <a:extLst>
              <a:ext uri="{FF2B5EF4-FFF2-40B4-BE49-F238E27FC236}">
                <a16:creationId xmlns:a16="http://schemas.microsoft.com/office/drawing/2014/main" id="{34B59762-C462-E5B9-5A33-A0C03E99A30B}"/>
              </a:ext>
            </a:extLst>
          </p:cNvPr>
          <p:cNvSpPr txBox="1">
            <a:spLocks noGrp="1"/>
          </p:cNvSpPr>
          <p:nvPr>
            <p:ph type="title"/>
          </p:nvPr>
        </p:nvSpPr>
        <p:spPr/>
        <p:txBody>
          <a:bodyPr/>
          <a:lstStyle/>
          <a:p>
            <a:pPr lvl="0"/>
            <a:r>
              <a:rPr lang="vi-VN"/>
              <a:t>3.2.2 Recurrent Neural Network</a:t>
            </a:r>
            <a:endParaRPr lang="en-US"/>
          </a:p>
        </p:txBody>
      </p:sp>
      <p:sp>
        <p:nvSpPr>
          <p:cNvPr id="4" name="Content Placeholder 3">
            <a:extLst>
              <a:ext uri="{FF2B5EF4-FFF2-40B4-BE49-F238E27FC236}">
                <a16:creationId xmlns:a16="http://schemas.microsoft.com/office/drawing/2014/main" id="{EE205FB3-6CC2-78CB-4BA5-A87718DB735A}"/>
              </a:ext>
            </a:extLst>
          </p:cNvPr>
          <p:cNvSpPr txBox="1">
            <a:spLocks noGrp="1"/>
          </p:cNvSpPr>
          <p:nvPr>
            <p:ph type="body" sz="quarter" idx="4294967295"/>
          </p:nvPr>
        </p:nvSpPr>
        <p:spPr>
          <a:xfrm>
            <a:off x="234827" y="975052"/>
            <a:ext cx="8674098" cy="5303391"/>
          </a:xfrm>
          <a:prstGeom prst="rect">
            <a:avLst/>
          </a:prstGeom>
          <a:noFill/>
          <a:ln>
            <a:noFill/>
          </a:ln>
        </p:spPr>
        <p:txBody>
          <a:bodyPr vert="horz" wrap="square" lIns="91440" tIns="45720" rIns="91440" bIns="45720" anchor="t" anchorCtr="0" compatLnSpc="1">
            <a:noAutofit/>
          </a:bodyPr>
          <a:lstStyle/>
          <a:p>
            <a:pPr marL="0" lvl="0" indent="0">
              <a:spcAft>
                <a:spcPts val="600"/>
              </a:spcAft>
              <a:buNone/>
            </a:pPr>
            <a:r>
              <a:rPr lang="vi-VN" sz="2200" b="1">
                <a:solidFill>
                  <a:srgbClr val="203864"/>
                </a:solidFill>
                <a:latin typeface="Lato" pitchFamily="34"/>
                <a:ea typeface="Lato" pitchFamily="34"/>
                <a:cs typeface="Lato" pitchFamily="34"/>
              </a:rPr>
              <a:t>Cấu trúc mạng RNN</a:t>
            </a:r>
          </a:p>
          <a:p>
            <a:pPr marL="0" lvl="0" indent="0">
              <a:spcAft>
                <a:spcPts val="600"/>
              </a:spcAft>
              <a:buNone/>
            </a:pPr>
            <a:endParaRPr lang="en-US" sz="2200" b="1">
              <a:solidFill>
                <a:srgbClr val="203864"/>
              </a:solidFill>
              <a:latin typeface="Lato" pitchFamily="34"/>
              <a:ea typeface="Lato" pitchFamily="34"/>
              <a:cs typeface="Lato" pitchFamily="3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701E98-5233-E977-4AF5-7B12D1B44507}"/>
              </a:ext>
            </a:extLst>
          </p:cNvPr>
          <p:cNvSpPr txBox="1">
            <a:spLocks noGrp="1"/>
          </p:cNvSpPr>
          <p:nvPr>
            <p:ph type="sldNum" sz="quarter" idx="8"/>
          </p:nvPr>
        </p:nvSpPr>
        <p:spPr/>
        <p:txBody>
          <a:bodyPr/>
          <a:lstStyle/>
          <a:p>
            <a:pPr lvl="0"/>
            <a:fld id="{EFFD481E-01D3-4389-B442-621D87A017FC}" type="slidenum">
              <a:rPr/>
              <a:t>46</a:t>
            </a:fld>
            <a:endParaRPr lang="en-US"/>
          </a:p>
        </p:txBody>
      </p:sp>
      <p:sp>
        <p:nvSpPr>
          <p:cNvPr id="3" name="Title 2">
            <a:extLst>
              <a:ext uri="{FF2B5EF4-FFF2-40B4-BE49-F238E27FC236}">
                <a16:creationId xmlns:a16="http://schemas.microsoft.com/office/drawing/2014/main" id="{163FB812-0A03-5624-3F3D-E16572D9FED4}"/>
              </a:ext>
            </a:extLst>
          </p:cNvPr>
          <p:cNvSpPr txBox="1">
            <a:spLocks noGrp="1"/>
          </p:cNvSpPr>
          <p:nvPr>
            <p:ph type="title"/>
          </p:nvPr>
        </p:nvSpPr>
        <p:spPr/>
        <p:txBody>
          <a:bodyPr/>
          <a:lstStyle/>
          <a:p>
            <a:pPr lvl="0"/>
            <a:r>
              <a:rPr lang="vi-VN"/>
              <a:t>3.2.2 Recurrent Neural Network</a:t>
            </a:r>
            <a:endParaRPr lang="en-US"/>
          </a:p>
        </p:txBody>
      </p:sp>
      <p:pic>
        <p:nvPicPr>
          <p:cNvPr id="4" name="Picture 8">
            <a:extLst>
              <a:ext uri="{FF2B5EF4-FFF2-40B4-BE49-F238E27FC236}">
                <a16:creationId xmlns:a16="http://schemas.microsoft.com/office/drawing/2014/main" id="{6CCC64B3-349D-18AB-9115-282F2EB462DE}"/>
              </a:ext>
            </a:extLst>
          </p:cNvPr>
          <p:cNvPicPr>
            <a:picLocks noChangeAspect="1"/>
          </p:cNvPicPr>
          <p:nvPr/>
        </p:nvPicPr>
        <p:blipFill>
          <a:blip r:embed="rId2"/>
          <a:stretch>
            <a:fillRect/>
          </a:stretch>
        </p:blipFill>
        <p:spPr>
          <a:xfrm>
            <a:off x="687308" y="860496"/>
            <a:ext cx="7817178" cy="5412479"/>
          </a:xfrm>
          <a:prstGeom prst="rect">
            <a:avLst/>
          </a:prstGeom>
          <a:noFill/>
          <a:ln cap="flat">
            <a:noFill/>
          </a:ln>
        </p:spPr>
      </p:pic>
      <p:sp>
        <p:nvSpPr>
          <p:cNvPr id="5" name="TextBox 10">
            <a:extLst>
              <a:ext uri="{FF2B5EF4-FFF2-40B4-BE49-F238E27FC236}">
                <a16:creationId xmlns:a16="http://schemas.microsoft.com/office/drawing/2014/main" id="{E680BA9B-9B42-8807-33B5-25A5C9327FB1}"/>
              </a:ext>
            </a:extLst>
          </p:cNvPr>
          <p:cNvSpPr txBox="1"/>
          <p:nvPr/>
        </p:nvSpPr>
        <p:spPr>
          <a:xfrm>
            <a:off x="382182" y="860496"/>
            <a:ext cx="4572000" cy="40011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000" b="1" i="0" u="none" strike="noStrike" kern="1200" cap="none" spc="0" baseline="0">
                <a:solidFill>
                  <a:srgbClr val="203864"/>
                </a:solidFill>
                <a:uFillTx/>
                <a:latin typeface="Lato" pitchFamily="34"/>
                <a:ea typeface="Lato" pitchFamily="34"/>
                <a:cs typeface="Lato" pitchFamily="34"/>
              </a:rPr>
              <a:t>Ví dụ mô hình RNN đơn giản</a:t>
            </a:r>
            <a:endParaRPr lang="en-US" sz="2000" b="1" i="0" u="none" strike="noStrike" kern="1200" cap="none" spc="0" baseline="0">
              <a:solidFill>
                <a:srgbClr val="203864"/>
              </a:solidFill>
              <a:uFillTx/>
              <a:latin typeface="Lato" pitchFamily="34"/>
              <a:ea typeface="Lato" pitchFamily="34"/>
              <a:cs typeface="Lato" pitchFamily="3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69">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4E4EFA-C97D-BB1B-A742-84850B670550}"/>
              </a:ext>
            </a:extLst>
          </p:cNvPr>
          <p:cNvSpPr txBox="1">
            <a:spLocks noGrp="1"/>
          </p:cNvSpPr>
          <p:nvPr>
            <p:ph type="sldNum" sz="quarter" idx="8"/>
          </p:nvPr>
        </p:nvSpPr>
        <p:spPr/>
        <p:txBody>
          <a:bodyPr/>
          <a:lstStyle/>
          <a:p>
            <a:pPr lvl="0"/>
            <a:fld id="{42286B92-9F59-4ABB-B2BE-37CE661F9D56}" type="slidenum">
              <a:rPr/>
              <a:t>47</a:t>
            </a:fld>
            <a:endParaRPr lang="en-US"/>
          </a:p>
        </p:txBody>
      </p:sp>
      <p:sp>
        <p:nvSpPr>
          <p:cNvPr id="3" name="Title 2">
            <a:extLst>
              <a:ext uri="{FF2B5EF4-FFF2-40B4-BE49-F238E27FC236}">
                <a16:creationId xmlns:a16="http://schemas.microsoft.com/office/drawing/2014/main" id="{D51F9382-9D83-A64D-5069-F3AC7335B04B}"/>
              </a:ext>
            </a:extLst>
          </p:cNvPr>
          <p:cNvSpPr txBox="1">
            <a:spLocks noGrp="1"/>
          </p:cNvSpPr>
          <p:nvPr>
            <p:ph type="title"/>
          </p:nvPr>
        </p:nvSpPr>
        <p:spPr/>
        <p:txBody>
          <a:bodyPr/>
          <a:lstStyle/>
          <a:p>
            <a:pPr lvl="0"/>
            <a:r>
              <a:rPr lang="vi-VN"/>
              <a:t>3.2.2 Recurrent Neural Network</a:t>
            </a:r>
            <a:endParaRPr lang="en-US"/>
          </a:p>
        </p:txBody>
      </p:sp>
      <p:sp>
        <p:nvSpPr>
          <p:cNvPr id="4" name="TextBox 10">
            <a:extLst>
              <a:ext uri="{FF2B5EF4-FFF2-40B4-BE49-F238E27FC236}">
                <a16:creationId xmlns:a16="http://schemas.microsoft.com/office/drawing/2014/main" id="{C43FCE6A-D310-4446-2AC9-A0B6A54834FB}"/>
              </a:ext>
            </a:extLst>
          </p:cNvPr>
          <p:cNvSpPr txBox="1"/>
          <p:nvPr/>
        </p:nvSpPr>
        <p:spPr>
          <a:xfrm>
            <a:off x="235073" y="887324"/>
            <a:ext cx="4572000" cy="40011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000" b="1" i="0" u="none" strike="noStrike" kern="1200" cap="none" spc="0" baseline="0">
                <a:solidFill>
                  <a:srgbClr val="203864"/>
                </a:solidFill>
                <a:uFillTx/>
                <a:latin typeface="Lato" pitchFamily="34"/>
                <a:ea typeface="Lato" pitchFamily="34"/>
                <a:cs typeface="Lato" pitchFamily="34"/>
              </a:rPr>
              <a:t>Huấn luyện mô hình RNN</a:t>
            </a:r>
            <a:endParaRPr lang="en-US" sz="2000" b="1" i="0" u="none" strike="noStrike" kern="1200" cap="none" spc="0" baseline="0">
              <a:solidFill>
                <a:srgbClr val="203864"/>
              </a:solidFill>
              <a:uFillTx/>
              <a:latin typeface="Lato" pitchFamily="34"/>
              <a:ea typeface="Lato" pitchFamily="34"/>
              <a:cs typeface="Lato" pitchFamily="34"/>
            </a:endParaRPr>
          </a:p>
        </p:txBody>
      </p:sp>
      <mc:AlternateContent xmlns:mc="http://schemas.openxmlformats.org/markup-compatibility/2006" xmlns:a14="http://schemas.microsoft.com/office/drawing/2010/main">
        <mc:Choice Requires="a14">
          <p:sp>
            <p:nvSpPr>
              <p:cNvPr id="5" name="TextBox 11">
                <a:extLst>
                  <a:ext uri="{FF2B5EF4-FFF2-40B4-BE49-F238E27FC236}">
                    <a16:creationId xmlns:a16="http://schemas.microsoft.com/office/drawing/2014/main" id="{F8A1D217-0C89-7225-4F14-665CE2C65F5B}"/>
                  </a:ext>
                </a:extLst>
              </p:cNvPr>
              <p:cNvSpPr txBox="1"/>
              <p:nvPr/>
            </p:nvSpPr>
            <p:spPr>
              <a:xfrm>
                <a:off x="401211" y="1303669"/>
                <a:ext cx="8117631" cy="681465"/>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Lato" pitchFamily="34"/>
                    <a:ea typeface="Lato" pitchFamily="34"/>
                    <a:cs typeface="Lato" pitchFamily="34"/>
                  </a:rPr>
                  <a:t>Hàm mất mát ở bước t là cross-entropy giữa phân phối xác suất dự đoán </a:t>
                </a:r>
                <a14:m>
                  <m:oMath xmlns:m="http://schemas.openxmlformats.org/officeDocument/2006/math">
                    <m:sSup>
                      <m:sSupPr>
                        <m:ctrlPr>
                          <a:rPr lang="en-US" i="1">
                            <a:solidFill>
                              <a:srgbClr val="836967"/>
                            </a:solidFill>
                            <a:latin typeface="Cambria Math" panose="02040503050406030204" pitchFamily="18" charset="0"/>
                          </a:rPr>
                        </m:ctrlPr>
                      </m:sSup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𝑦</m:t>
                            </m:r>
                          </m:e>
                        </m:acc>
                      </m:e>
                      <m:sup>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m:t>
                        </m:r>
                      </m:sup>
                    </m:sSup>
                  </m:oMath>
                </a14:m>
                <a:r>
                  <a:rPr lang="en-US" sz="1800" b="0" i="0" u="none" strike="noStrike" kern="1200" cap="none" spc="0" baseline="0">
                    <a:solidFill>
                      <a:srgbClr val="000000"/>
                    </a:solidFill>
                    <a:uFillTx/>
                    <a:latin typeface="Lato" pitchFamily="34"/>
                    <a:ea typeface="Lato" pitchFamily="34"/>
                    <a:cs typeface="Lato" pitchFamily="34"/>
                  </a:rPr>
                  <a:t> và xác</a:t>
                </a:r>
                <a:r>
                  <a:rPr lang="vi-VN" sz="1800" b="0" i="0" u="none" strike="noStrike" kern="1200" cap="none" spc="0" baseline="0">
                    <a:solidFill>
                      <a:srgbClr val="000000"/>
                    </a:solidFill>
                    <a:uFillTx/>
                    <a:latin typeface="Lato" pitchFamily="34"/>
                    <a:ea typeface="Lato" pitchFamily="34"/>
                    <a:cs typeface="Lato" pitchFamily="34"/>
                  </a:rPr>
                  <a:t> </a:t>
                </a:r>
                <a:r>
                  <a:rPr lang="en-US" sz="1800" b="0" i="0" u="none" strike="noStrike" kern="1200" cap="none" spc="0" baseline="0">
                    <a:solidFill>
                      <a:srgbClr val="000000"/>
                    </a:solidFill>
                    <a:uFillTx/>
                    <a:latin typeface="Lato" pitchFamily="34"/>
                    <a:ea typeface="Lato" pitchFamily="34"/>
                    <a:cs typeface="Lato" pitchFamily="34"/>
                  </a:rPr>
                  <a:t>suất xuất hiện từ đúng tiếp theo </a:t>
                </a:r>
                <a14:m>
                  <m:oMath xmlns:m="http://schemas.openxmlformats.org/officeDocument/2006/math">
                    <m:sSup>
                      <m:sSupPr>
                        <m:ctrlPr>
                          <a:rPr lang="en-US" i="1">
                            <a:solidFill>
                              <a:srgbClr val="836967"/>
                            </a:solidFill>
                            <a:latin typeface="Cambria Math" panose="02040503050406030204" pitchFamily="18" charset="0"/>
                          </a:rPr>
                        </m:ctrlPr>
                      </m:sSupPr>
                      <m:e>
                        <m:r>
                          <m:rPr>
                            <m:sty m:val="p"/>
                          </m:rPr>
                          <a:rPr lang="en-US">
                            <a:latin typeface="Cambria Math" panose="02040503050406030204" pitchFamily="18" charset="0"/>
                          </a:rPr>
                          <m:t>y</m:t>
                        </m:r>
                      </m:e>
                      <m:sup>
                        <m:r>
                          <m:rPr>
                            <m:sty m:val="p"/>
                          </m:rPr>
                          <a:rPr lang="en-US" i="0">
                            <a:latin typeface="Cambria Math" panose="02040503050406030204" pitchFamily="18" charset="0"/>
                          </a:rPr>
                          <m:t>t</m:t>
                        </m:r>
                      </m:sup>
                    </m:sSup>
                  </m:oMath>
                </a14:m>
                <a:r>
                  <a:rPr lang="en-US" sz="1800" b="0" i="0" u="none" strike="noStrike" kern="1200" cap="none" spc="0" baseline="0">
                    <a:solidFill>
                      <a:srgbClr val="000000"/>
                    </a:solidFill>
                    <a:uFillTx/>
                    <a:latin typeface="Lato" pitchFamily="34"/>
                    <a:ea typeface="Lato" pitchFamily="34"/>
                    <a:cs typeface="Lato" pitchFamily="34"/>
                  </a:rPr>
                  <a:t> (one-hot vector </a:t>
                </a:r>
                <a14:m>
                  <m:oMath xmlns:m="http://schemas.openxmlformats.org/officeDocument/2006/math">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0">
                            <a:latin typeface="Cambria Math" panose="02040503050406030204" pitchFamily="18" charset="0"/>
                          </a:rPr>
                          <m:t>(</m:t>
                        </m:r>
                        <m:r>
                          <a:rPr lang="en-US" i="1">
                            <a:latin typeface="Cambria Math" panose="02040503050406030204" pitchFamily="18" charset="0"/>
                          </a:rPr>
                          <m:t>𝑡</m:t>
                        </m:r>
                        <m:r>
                          <a:rPr lang="en-US" i="0">
                            <a:latin typeface="Cambria Math" panose="02040503050406030204" pitchFamily="18" charset="0"/>
                          </a:rPr>
                          <m:t>+1)</m:t>
                        </m:r>
                      </m:sup>
                    </m:sSup>
                  </m:oMath>
                </a14:m>
                <a:r>
                  <a:rPr lang="en-US" sz="1800" b="0" i="0" u="none" strike="noStrike" kern="1200" cap="none" spc="0" baseline="0">
                    <a:solidFill>
                      <a:srgbClr val="000000"/>
                    </a:solidFill>
                    <a:uFillTx/>
                    <a:latin typeface="Lato" pitchFamily="34"/>
                    <a:ea typeface="Lato" pitchFamily="34"/>
                    <a:cs typeface="Lato" pitchFamily="34"/>
                  </a:rPr>
                  <a:t>)</a:t>
                </a:r>
              </a:p>
            </p:txBody>
          </p:sp>
        </mc:Choice>
        <mc:Fallback xmlns="">
          <p:sp>
            <p:nvSpPr>
              <p:cNvPr id="5" name="TextBox 11">
                <a:extLst>
                  <a:ext uri="{FF2B5EF4-FFF2-40B4-BE49-F238E27FC236}">
                    <a16:creationId xmlns:a16="http://schemas.microsoft.com/office/drawing/2014/main" id="{F8A1D217-0C89-7225-4F14-665CE2C65F5B}"/>
                  </a:ext>
                </a:extLst>
              </p:cNvPr>
              <p:cNvSpPr txBox="1">
                <a:spLocks noRot="1" noChangeAspect="1" noMove="1" noResize="1" noEditPoints="1" noAdjustHandles="1" noChangeArrowheads="1" noChangeShapeType="1" noTextEdit="1"/>
              </p:cNvSpPr>
              <p:nvPr/>
            </p:nvSpPr>
            <p:spPr>
              <a:xfrm>
                <a:off x="401211" y="1303669"/>
                <a:ext cx="8117631" cy="681465"/>
              </a:xfrm>
              <a:prstGeom prst="rect">
                <a:avLst/>
              </a:prstGeom>
              <a:blipFill>
                <a:blip r:embed="rId2"/>
                <a:stretch>
                  <a:fillRect l="-676" t="-3571" r="-751" b="-10714"/>
                </a:stretch>
              </a:blipFill>
              <a:ln cap="flat">
                <a:noFill/>
              </a:ln>
            </p:spPr>
            <p:txBody>
              <a:bodyPr/>
              <a:lstStyle/>
              <a:p>
                <a:r>
                  <a:rPr lang="en-US">
                    <a:noFill/>
                  </a:rPr>
                  <a:t> </a:t>
                </a:r>
              </a:p>
            </p:txBody>
          </p:sp>
        </mc:Fallback>
      </mc:AlternateContent>
      <p:pic>
        <p:nvPicPr>
          <p:cNvPr id="6" name="Picture 13">
            <a:extLst>
              <a:ext uri="{FF2B5EF4-FFF2-40B4-BE49-F238E27FC236}">
                <a16:creationId xmlns:a16="http://schemas.microsoft.com/office/drawing/2014/main" id="{F576A0CE-0684-0E54-84A5-CFA09E3BE9D2}"/>
              </a:ext>
            </a:extLst>
          </p:cNvPr>
          <p:cNvPicPr>
            <a:picLocks noChangeAspect="1"/>
          </p:cNvPicPr>
          <p:nvPr/>
        </p:nvPicPr>
        <p:blipFill>
          <a:blip r:embed="rId3"/>
          <a:stretch>
            <a:fillRect/>
          </a:stretch>
        </p:blipFill>
        <p:spPr>
          <a:xfrm>
            <a:off x="1687598" y="2001383"/>
            <a:ext cx="5656835" cy="893743"/>
          </a:xfrm>
          <a:prstGeom prst="rect">
            <a:avLst/>
          </a:prstGeom>
          <a:noFill/>
          <a:ln cap="flat">
            <a:noFill/>
          </a:ln>
        </p:spPr>
      </p:pic>
      <p:sp>
        <p:nvSpPr>
          <p:cNvPr id="7" name="TextBox 15">
            <a:extLst>
              <a:ext uri="{FF2B5EF4-FFF2-40B4-BE49-F238E27FC236}">
                <a16:creationId xmlns:a16="http://schemas.microsoft.com/office/drawing/2014/main" id="{24DAAF9F-9E9B-3EE6-56AD-D44A5D862D9E}"/>
              </a:ext>
            </a:extLst>
          </p:cNvPr>
          <p:cNvSpPr txBox="1"/>
          <p:nvPr/>
        </p:nvSpPr>
        <p:spPr>
          <a:xfrm>
            <a:off x="401211" y="2826520"/>
            <a:ext cx="8229600" cy="64633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Calibri"/>
              </a:rPr>
              <a:t>Sau đó, tính trung bình loss tại từng điểm dữ liệu để có được loss tổng thể cho toàn</a:t>
            </a:r>
            <a:r>
              <a:rPr lang="vi-VN" sz="1800" b="0" i="0" u="none" strike="noStrike" kern="1200" cap="none" spc="0" baseline="0">
                <a:solidFill>
                  <a:srgbClr val="000000"/>
                </a:solidFill>
                <a:uFillTx/>
                <a:latin typeface="Arial" pitchFamily="34"/>
              </a:rPr>
              <a:t> </a:t>
            </a:r>
            <a:r>
              <a:rPr lang="en-US" sz="1800" b="0" i="0" u="none" strike="noStrike" kern="1200" cap="none" spc="0" baseline="0">
                <a:solidFill>
                  <a:srgbClr val="000000"/>
                </a:solidFill>
                <a:uFillTx/>
                <a:latin typeface="Calibri"/>
              </a:rPr>
              <a:t>bộ tập huấn luyện</a:t>
            </a:r>
          </a:p>
        </p:txBody>
      </p:sp>
      <p:pic>
        <p:nvPicPr>
          <p:cNvPr id="8" name="Picture 17">
            <a:extLst>
              <a:ext uri="{FF2B5EF4-FFF2-40B4-BE49-F238E27FC236}">
                <a16:creationId xmlns:a16="http://schemas.microsoft.com/office/drawing/2014/main" id="{A200DCF7-85DD-0A37-5B0B-6C3CA7E980F0}"/>
              </a:ext>
            </a:extLst>
          </p:cNvPr>
          <p:cNvPicPr>
            <a:picLocks noChangeAspect="1"/>
          </p:cNvPicPr>
          <p:nvPr/>
        </p:nvPicPr>
        <p:blipFill>
          <a:blip r:embed="rId4"/>
          <a:stretch>
            <a:fillRect/>
          </a:stretch>
        </p:blipFill>
        <p:spPr>
          <a:xfrm>
            <a:off x="2368826" y="3429000"/>
            <a:ext cx="4294379" cy="1093979"/>
          </a:xfrm>
          <a:prstGeom prst="rect">
            <a:avLst/>
          </a:prstGeom>
          <a:noFill/>
          <a:ln cap="flat">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70">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027E88-1B14-7EF5-31B2-C1D5EAE4E416}"/>
              </a:ext>
            </a:extLst>
          </p:cNvPr>
          <p:cNvSpPr txBox="1">
            <a:spLocks noGrp="1"/>
          </p:cNvSpPr>
          <p:nvPr>
            <p:ph type="sldNum" sz="quarter" idx="8"/>
          </p:nvPr>
        </p:nvSpPr>
        <p:spPr/>
        <p:txBody>
          <a:bodyPr/>
          <a:lstStyle/>
          <a:p>
            <a:pPr lvl="0"/>
            <a:fld id="{D5F7E62D-9E43-4388-A0C8-BF24D5D9E837}" type="slidenum">
              <a:rPr/>
              <a:t>48</a:t>
            </a:fld>
            <a:endParaRPr lang="en-US"/>
          </a:p>
        </p:txBody>
      </p:sp>
      <p:sp>
        <p:nvSpPr>
          <p:cNvPr id="3" name="Title 2">
            <a:extLst>
              <a:ext uri="{FF2B5EF4-FFF2-40B4-BE49-F238E27FC236}">
                <a16:creationId xmlns:a16="http://schemas.microsoft.com/office/drawing/2014/main" id="{9A037CC3-22FB-681F-6A1A-6BD4A5466112}"/>
              </a:ext>
            </a:extLst>
          </p:cNvPr>
          <p:cNvSpPr txBox="1">
            <a:spLocks noGrp="1"/>
          </p:cNvSpPr>
          <p:nvPr>
            <p:ph type="title"/>
          </p:nvPr>
        </p:nvSpPr>
        <p:spPr>
          <a:xfrm>
            <a:off x="141768" y="106600"/>
            <a:ext cx="8673842" cy="451741"/>
          </a:xfrm>
        </p:spPr>
        <p:txBody>
          <a:bodyPr/>
          <a:lstStyle/>
          <a:p>
            <a:pPr lvl="0"/>
            <a:r>
              <a:rPr lang="vi-VN"/>
              <a:t>3.2.2 Recurrent Neural Network</a:t>
            </a:r>
            <a:endParaRPr lang="en-US"/>
          </a:p>
        </p:txBody>
      </p:sp>
      <p:sp>
        <p:nvSpPr>
          <p:cNvPr id="4" name="TextBox 10">
            <a:extLst>
              <a:ext uri="{FF2B5EF4-FFF2-40B4-BE49-F238E27FC236}">
                <a16:creationId xmlns:a16="http://schemas.microsoft.com/office/drawing/2014/main" id="{BF670FDF-9E50-E7AB-24AD-CA65A14AB921}"/>
              </a:ext>
            </a:extLst>
          </p:cNvPr>
          <p:cNvSpPr txBox="1"/>
          <p:nvPr/>
        </p:nvSpPr>
        <p:spPr>
          <a:xfrm>
            <a:off x="235073" y="961967"/>
            <a:ext cx="6977484" cy="430883"/>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200" b="1" i="0" u="none" strike="noStrike" kern="1200" cap="none" spc="0" baseline="0">
                <a:solidFill>
                  <a:srgbClr val="203864"/>
                </a:solidFill>
                <a:uFillTx/>
                <a:latin typeface="Lato" pitchFamily="34"/>
                <a:ea typeface="Lato" pitchFamily="34"/>
                <a:cs typeface="Lato" pitchFamily="34"/>
              </a:rPr>
              <a:t>Vấn đề với mô hình RNN: Vanishing gradient</a:t>
            </a:r>
            <a:endParaRPr lang="en-US" sz="2200" b="1" i="0" u="none" strike="noStrike" kern="1200" cap="none" spc="0" baseline="0">
              <a:solidFill>
                <a:srgbClr val="203864"/>
              </a:solidFill>
              <a:uFillTx/>
              <a:latin typeface="Lato" pitchFamily="34"/>
              <a:ea typeface="Lato" pitchFamily="34"/>
              <a:cs typeface="Lato" pitchFamily="34"/>
            </a:endParaRPr>
          </a:p>
        </p:txBody>
      </p:sp>
      <p:sp>
        <p:nvSpPr>
          <p:cNvPr id="5" name="TextBox 4">
            <a:extLst>
              <a:ext uri="{FF2B5EF4-FFF2-40B4-BE49-F238E27FC236}">
                <a16:creationId xmlns:a16="http://schemas.microsoft.com/office/drawing/2014/main" id="{8E008C7A-7408-F6F2-3952-736F15B30712}"/>
              </a:ext>
            </a:extLst>
          </p:cNvPr>
          <p:cNvSpPr txBox="1"/>
          <p:nvPr/>
        </p:nvSpPr>
        <p:spPr>
          <a:xfrm>
            <a:off x="268230" y="1435370"/>
            <a:ext cx="8607539" cy="3862599"/>
          </a:xfrm>
          <a:prstGeom prst="rect">
            <a:avLst/>
          </a:prstGeom>
          <a:noFill/>
          <a:ln cap="flat">
            <a:noFill/>
          </a:ln>
        </p:spPr>
        <p:txBody>
          <a:bodyPr vert="horz" wrap="square" lIns="91440" tIns="45720" rIns="91440" bIns="45720" anchor="t" anchorCtr="0" compatLnSpc="1">
            <a:spAutoFit/>
          </a:bodyPr>
          <a:lstStyle/>
          <a:p>
            <a:pPr marL="285750" marR="0" lvl="0" indent="-285750" algn="just" defTabSz="457200" rtl="0" fontAlgn="auto" hangingPunct="1">
              <a:lnSpc>
                <a:spcPct val="1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pitchFamily="34"/>
                <a:ea typeface="Lato" pitchFamily="34"/>
                <a:cs typeface="Lato" pitchFamily="34"/>
              </a:rPr>
              <a:t>Khi mô hình RNN có nhiều lớp, mô hình khó học được các mối liên hệ dài </a:t>
            </a:r>
          </a:p>
          <a:p>
            <a:pPr marL="285750" marR="0" lvl="0" indent="-285750" algn="just" defTabSz="457200" rtl="0" fontAlgn="auto" hangingPunct="1">
              <a:lnSpc>
                <a:spcPct val="1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pitchFamily="34"/>
                <a:ea typeface="Lato" pitchFamily="34"/>
                <a:cs typeface="Lato" pitchFamily="34"/>
              </a:rPr>
              <a:t>Nguyên nhân là do gradient trở nên rất nhỏ khi lan truyền ngược </a:t>
            </a:r>
          </a:p>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vi-VN" sz="2000" b="0" i="0" u="none" strike="noStrike" kern="1200" cap="none" spc="0" baseline="0">
                <a:solidFill>
                  <a:srgbClr val="000000"/>
                </a:solidFill>
                <a:uFillTx/>
                <a:latin typeface="Lato" pitchFamily="34"/>
                <a:ea typeface="Lato" pitchFamily="34"/>
                <a:cs typeface="Lato" pitchFamily="34"/>
              </a:rPr>
              <a:t>	→ không cập nhật được trọng số</a:t>
            </a:r>
          </a:p>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000" b="0" i="0" u="none" strike="noStrike" kern="1200" cap="none" spc="0" baseline="0">
              <a:solidFill>
                <a:srgbClr val="000000"/>
              </a:solidFill>
              <a:uFillTx/>
              <a:latin typeface="Lato" pitchFamily="34"/>
              <a:ea typeface="Lato" pitchFamily="34"/>
              <a:cs typeface="Lato" pitchFamily="34"/>
            </a:endParaRPr>
          </a:p>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000" b="0" i="0" u="none" strike="noStrike" kern="1200" cap="none" spc="0" baseline="0">
              <a:solidFill>
                <a:srgbClr val="000000"/>
              </a:solidFill>
              <a:uFillTx/>
              <a:latin typeface="Lato" pitchFamily="34"/>
              <a:ea typeface="Lato" pitchFamily="34"/>
              <a:cs typeface="Lato" pitchFamily="34"/>
            </a:endParaRPr>
          </a:p>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000" b="0" i="0" u="none" strike="noStrike" kern="1200" cap="none" spc="0" baseline="0">
              <a:solidFill>
                <a:srgbClr val="000000"/>
              </a:solidFill>
              <a:uFillTx/>
              <a:latin typeface="Lato" pitchFamily="34"/>
              <a:ea typeface="Lato" pitchFamily="34"/>
              <a:cs typeface="Lato" pitchFamily="34"/>
            </a:endParaRPr>
          </a:p>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000" b="0" i="0" u="none" strike="noStrike" kern="1200" cap="none" spc="0" baseline="0">
              <a:solidFill>
                <a:srgbClr val="000000"/>
              </a:solidFill>
              <a:uFillTx/>
              <a:latin typeface="Lato" pitchFamily="34"/>
              <a:ea typeface="Lato" pitchFamily="34"/>
              <a:cs typeface="Lato" pitchFamily="34"/>
            </a:endParaRPr>
          </a:p>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000" b="0" i="0" u="none" strike="noStrike" kern="1200" cap="none" spc="0" baseline="0">
              <a:solidFill>
                <a:srgbClr val="000000"/>
              </a:solidFill>
              <a:uFillTx/>
              <a:latin typeface="Lato" pitchFamily="34"/>
              <a:ea typeface="Lato" pitchFamily="34"/>
              <a:cs typeface="Lato" pitchFamily="34"/>
            </a:endParaRPr>
          </a:p>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000" b="0" i="0" u="none" strike="noStrike" kern="1200" cap="none" spc="0" baseline="0">
              <a:solidFill>
                <a:srgbClr val="000000"/>
              </a:solidFill>
              <a:uFillTx/>
              <a:latin typeface="Lato" pitchFamily="34"/>
              <a:ea typeface="Lato" pitchFamily="34"/>
              <a:cs typeface="Lato" pitchFamily="34"/>
            </a:endParaRPr>
          </a:p>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vi-VN" sz="2000" b="0" i="0" u="none" strike="noStrike" kern="1200" cap="none" spc="0" baseline="0">
              <a:solidFill>
                <a:srgbClr val="000000"/>
              </a:solidFill>
              <a:uFillTx/>
              <a:latin typeface="Lato" pitchFamily="34"/>
              <a:ea typeface="Lato" pitchFamily="34"/>
              <a:cs typeface="Lato" pitchFamily="34"/>
            </a:endParaRPr>
          </a:p>
        </p:txBody>
      </p:sp>
      <p:pic>
        <p:nvPicPr>
          <p:cNvPr id="6" name="Picture 6">
            <a:extLst>
              <a:ext uri="{FF2B5EF4-FFF2-40B4-BE49-F238E27FC236}">
                <a16:creationId xmlns:a16="http://schemas.microsoft.com/office/drawing/2014/main" id="{1E2EF499-93CB-450F-18B9-F3D146934456}"/>
              </a:ext>
            </a:extLst>
          </p:cNvPr>
          <p:cNvPicPr>
            <a:picLocks noChangeAspect="1"/>
          </p:cNvPicPr>
          <p:nvPr/>
        </p:nvPicPr>
        <p:blipFill>
          <a:blip r:embed="rId2"/>
          <a:stretch>
            <a:fillRect/>
          </a:stretch>
        </p:blipFill>
        <p:spPr>
          <a:xfrm>
            <a:off x="2049408" y="2667021"/>
            <a:ext cx="5045183" cy="2867613"/>
          </a:xfrm>
          <a:prstGeom prst="rect">
            <a:avLst/>
          </a:prstGeom>
          <a:noFill/>
          <a:ln cap="flat">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68">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4CE9C2-4F5B-1140-F3C3-DCB8E4FC11DA}"/>
              </a:ext>
            </a:extLst>
          </p:cNvPr>
          <p:cNvSpPr txBox="1">
            <a:spLocks noGrp="1"/>
          </p:cNvSpPr>
          <p:nvPr>
            <p:ph type="sldNum" sz="quarter" idx="8"/>
          </p:nvPr>
        </p:nvSpPr>
        <p:spPr/>
        <p:txBody>
          <a:bodyPr/>
          <a:lstStyle/>
          <a:p>
            <a:pPr lvl="0"/>
            <a:fld id="{F0D641C6-E6EF-4E57-B7D5-11C6E4B33769}" type="slidenum">
              <a:rPr/>
              <a:t>49</a:t>
            </a:fld>
            <a:endParaRPr lang="en-US"/>
          </a:p>
        </p:txBody>
      </p:sp>
      <p:sp>
        <p:nvSpPr>
          <p:cNvPr id="3" name="Title 2">
            <a:extLst>
              <a:ext uri="{FF2B5EF4-FFF2-40B4-BE49-F238E27FC236}">
                <a16:creationId xmlns:a16="http://schemas.microsoft.com/office/drawing/2014/main" id="{7AFCAC17-BBFD-0920-6599-7F28B67FF0CE}"/>
              </a:ext>
            </a:extLst>
          </p:cNvPr>
          <p:cNvSpPr txBox="1">
            <a:spLocks noGrp="1"/>
          </p:cNvSpPr>
          <p:nvPr>
            <p:ph type="title"/>
          </p:nvPr>
        </p:nvSpPr>
        <p:spPr/>
        <p:txBody>
          <a:bodyPr/>
          <a:lstStyle/>
          <a:p>
            <a:pPr lvl="0"/>
            <a:r>
              <a:rPr lang="vi-VN"/>
              <a:t>3.2.3 Long-Short Term Memory</a:t>
            </a:r>
            <a:endParaRPr lang="en-US"/>
          </a:p>
        </p:txBody>
      </p:sp>
      <p:sp>
        <p:nvSpPr>
          <p:cNvPr id="5" name="TextBox 3">
            <a:extLst>
              <a:ext uri="{FF2B5EF4-FFF2-40B4-BE49-F238E27FC236}">
                <a16:creationId xmlns:a16="http://schemas.microsoft.com/office/drawing/2014/main" id="{D3AA1552-16DD-3D13-AD4A-FB804C9FAF88}"/>
              </a:ext>
            </a:extLst>
          </p:cNvPr>
          <p:cNvSpPr txBox="1"/>
          <p:nvPr/>
        </p:nvSpPr>
        <p:spPr>
          <a:xfrm>
            <a:off x="235073" y="938201"/>
            <a:ext cx="3411790" cy="430883"/>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200" b="1" i="0" u="none" strike="noStrike" kern="1200" cap="none" spc="0" baseline="0">
                <a:solidFill>
                  <a:srgbClr val="203864"/>
                </a:solidFill>
                <a:uFillTx/>
                <a:latin typeface="Lato" pitchFamily="34"/>
                <a:ea typeface="Lato" pitchFamily="34"/>
                <a:cs typeface="Lato" pitchFamily="34"/>
              </a:rPr>
              <a:t>Kiến trúc cell trong LSTM</a:t>
            </a:r>
            <a:endParaRPr lang="en-US" sz="2200" b="1" i="0" u="none" strike="noStrike" kern="1200" cap="none" spc="0" baseline="0">
              <a:solidFill>
                <a:srgbClr val="203864"/>
              </a:solidFill>
              <a:uFillTx/>
              <a:latin typeface="Lato" pitchFamily="34"/>
              <a:ea typeface="Lato" pitchFamily="34"/>
              <a:cs typeface="Lato" pitchFamily="34"/>
            </a:endParaRPr>
          </a:p>
        </p:txBody>
      </p:sp>
      <p:pic>
        <p:nvPicPr>
          <p:cNvPr id="1026" name="Picture 2" descr="No description available.">
            <a:extLst>
              <a:ext uri="{FF2B5EF4-FFF2-40B4-BE49-F238E27FC236}">
                <a16:creationId xmlns:a16="http://schemas.microsoft.com/office/drawing/2014/main" id="{BB869D0B-286D-9451-6251-EFE4CDEF3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63" y="1601064"/>
            <a:ext cx="8110462" cy="3900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4693C8-F776-98E6-40DE-10879E00EBEF}"/>
              </a:ext>
            </a:extLst>
          </p:cNvPr>
          <p:cNvSpPr txBox="1">
            <a:spLocks noGrp="1"/>
          </p:cNvSpPr>
          <p:nvPr>
            <p:ph type="sldNum" sz="quarter" idx="8"/>
          </p:nvPr>
        </p:nvSpPr>
        <p:spPr/>
        <p:txBody>
          <a:bodyPr/>
          <a:lstStyle/>
          <a:p>
            <a:pPr lvl="0"/>
            <a:fld id="{5AFB18C1-C5D4-4384-AE0A-F9DB53D5FC4B}" type="slidenum">
              <a:t>5</a:t>
            </a:fld>
            <a:endParaRPr lang="en-US"/>
          </a:p>
        </p:txBody>
      </p:sp>
      <p:sp>
        <p:nvSpPr>
          <p:cNvPr id="3" name="Title 2">
            <a:extLst>
              <a:ext uri="{FF2B5EF4-FFF2-40B4-BE49-F238E27FC236}">
                <a16:creationId xmlns:a16="http://schemas.microsoft.com/office/drawing/2014/main" id="{8E406734-7ACC-8C75-0ED9-BA08C3034527}"/>
              </a:ext>
            </a:extLst>
          </p:cNvPr>
          <p:cNvSpPr txBox="1">
            <a:spLocks noGrp="1"/>
          </p:cNvSpPr>
          <p:nvPr>
            <p:ph type="title"/>
          </p:nvPr>
        </p:nvSpPr>
        <p:spPr>
          <a:xfrm>
            <a:off x="114162" y="94219"/>
            <a:ext cx="8673842" cy="451741"/>
          </a:xfrm>
        </p:spPr>
        <p:txBody>
          <a:bodyPr/>
          <a:lstStyle/>
          <a:p>
            <a:pPr lvl="0"/>
            <a:r>
              <a:rPr lang="vi-VN"/>
              <a:t>Tổng quan</a:t>
            </a:r>
            <a:endParaRPr lang="en-US"/>
          </a:p>
        </p:txBody>
      </p:sp>
      <p:sp>
        <p:nvSpPr>
          <p:cNvPr id="4" name="Text Placeholder 3">
            <a:extLst>
              <a:ext uri="{FF2B5EF4-FFF2-40B4-BE49-F238E27FC236}">
                <a16:creationId xmlns:a16="http://schemas.microsoft.com/office/drawing/2014/main" id="{55B24591-324A-7548-5E57-251FFFF6B4DA}"/>
              </a:ext>
            </a:extLst>
          </p:cNvPr>
          <p:cNvSpPr txBox="1">
            <a:spLocks noGrp="1"/>
          </p:cNvSpPr>
          <p:nvPr>
            <p:ph type="body" sz="quarter" idx="4294967295"/>
          </p:nvPr>
        </p:nvSpPr>
        <p:spPr>
          <a:xfrm>
            <a:off x="294336" y="926497"/>
            <a:ext cx="8493669" cy="5428299"/>
          </a:xfrm>
          <a:prstGeom prst="rect">
            <a:avLst/>
          </a:prstGeom>
          <a:noFill/>
          <a:ln>
            <a:noFill/>
          </a:ln>
        </p:spPr>
        <p:txBody>
          <a:bodyPr vert="horz" wrap="square" lIns="91440" tIns="45720" rIns="91440" bIns="45720" anchor="t" anchorCtr="0" compatLnSpc="1">
            <a:noAutofit/>
          </a:bodyPr>
          <a:lstStyle/>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Giới thiệu bài toán</a:t>
            </a:r>
          </a:p>
          <a:p>
            <a:pPr marL="457200" lvl="0" indent="-457200" algn="just">
              <a:lnSpc>
                <a:spcPct val="100000"/>
              </a:lnSpc>
              <a:spcAft>
                <a:spcPts val="600"/>
              </a:spcAft>
              <a:buSzPct val="100000"/>
              <a:buFont typeface="Arial" pitchFamily="34"/>
              <a:buAutoNum type="arabicPeriod"/>
            </a:pPr>
            <a:r>
              <a:rPr lang="vi-VN" sz="2400" b="1">
                <a:solidFill>
                  <a:srgbClr val="C00000"/>
                </a:solidFill>
                <a:latin typeface="Lato" pitchFamily="34"/>
                <a:ea typeface="Lato" pitchFamily="34"/>
                <a:cs typeface="Lato" pitchFamily="34"/>
              </a:rPr>
              <a:t>Dữ liệu bài toán</a:t>
            </a:r>
          </a:p>
          <a:p>
            <a:pPr marL="0" lvl="0" indent="0" algn="just">
              <a:lnSpc>
                <a:spcPct val="100000"/>
              </a:lnSpc>
              <a:spcAft>
                <a:spcPts val="600"/>
              </a:spcAft>
              <a:buNone/>
            </a:pPr>
            <a:r>
              <a:rPr lang="vi-VN" sz="2100" b="1">
                <a:solidFill>
                  <a:srgbClr val="203864"/>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2.1 Bộ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2.2 Tiền xử lý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2.3 Tăng cường dữ liệu</a:t>
            </a:r>
          </a:p>
          <a:p>
            <a:pPr marL="0" lvl="0" indent="0" algn="just">
              <a:lnSpc>
                <a:spcPct val="100000"/>
              </a:lnSpc>
              <a:spcAft>
                <a:spcPts val="600"/>
              </a:spcAft>
              <a:buNone/>
            </a:pPr>
            <a:r>
              <a:rPr lang="vi-VN" sz="2400" b="1">
                <a:solidFill>
                  <a:srgbClr val="203864"/>
                </a:solidFill>
                <a:latin typeface="Lato" pitchFamily="34"/>
                <a:ea typeface="Lato" pitchFamily="34"/>
                <a:cs typeface="Lato" pitchFamily="34"/>
              </a:rPr>
              <a:t>3. Mô hình đề xuất</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3.1 Mô hình học máy</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3.2 Mô hình học sâu</a:t>
            </a:r>
          </a:p>
          <a:p>
            <a:pPr marL="0" lvl="0" indent="0" algn="just">
              <a:lnSpc>
                <a:spcPct val="100000"/>
              </a:lnSpc>
              <a:spcAft>
                <a:spcPts val="600"/>
              </a:spcAft>
              <a:buNone/>
            </a:pPr>
            <a:r>
              <a:rPr lang="vi-VN" sz="2400" b="1">
                <a:solidFill>
                  <a:srgbClr val="203864"/>
                </a:solidFill>
                <a:latin typeface="Lato" pitchFamily="34"/>
                <a:ea typeface="Lato" pitchFamily="34"/>
                <a:cs typeface="Lato" pitchFamily="34"/>
              </a:rPr>
              <a:t>4. Kết quả thực nghiệm</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en-US" sz="2100">
              <a:solidFill>
                <a:srgbClr val="000000"/>
              </a:solidFill>
              <a:latin typeface="Lato" pitchFamily="34"/>
              <a:ea typeface="Lato" pitchFamily="34"/>
              <a:cs typeface="Lato" pitchFamily="3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name="Slide76">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7E4AC3-AD23-B9E8-1059-CCFCCC9D839C}"/>
              </a:ext>
            </a:extLst>
          </p:cNvPr>
          <p:cNvSpPr txBox="1">
            <a:spLocks noGrp="1"/>
          </p:cNvSpPr>
          <p:nvPr>
            <p:ph type="sldNum" sz="quarter" idx="8"/>
          </p:nvPr>
        </p:nvSpPr>
        <p:spPr/>
        <p:txBody>
          <a:bodyPr/>
          <a:lstStyle/>
          <a:p>
            <a:pPr lvl="0"/>
            <a:fld id="{95B03D5C-D7B4-4FEB-A1C3-403C2DE40313}" type="slidenum">
              <a:rPr/>
              <a:t>50</a:t>
            </a:fld>
            <a:endParaRPr lang="en-US"/>
          </a:p>
        </p:txBody>
      </p:sp>
      <p:sp>
        <p:nvSpPr>
          <p:cNvPr id="3" name="Title 2">
            <a:extLst>
              <a:ext uri="{FF2B5EF4-FFF2-40B4-BE49-F238E27FC236}">
                <a16:creationId xmlns:a16="http://schemas.microsoft.com/office/drawing/2014/main" id="{D39A7E25-691D-EB06-B308-0B4A340188FE}"/>
              </a:ext>
            </a:extLst>
          </p:cNvPr>
          <p:cNvSpPr txBox="1">
            <a:spLocks noGrp="1"/>
          </p:cNvSpPr>
          <p:nvPr>
            <p:ph type="title"/>
          </p:nvPr>
        </p:nvSpPr>
        <p:spPr/>
        <p:txBody>
          <a:bodyPr/>
          <a:lstStyle/>
          <a:p>
            <a:pPr lvl="0"/>
            <a:r>
              <a:rPr lang="vi-VN"/>
              <a:t>3.2.3 Long-Short Term Memory</a:t>
            </a:r>
            <a:endParaRPr lang="en-US"/>
          </a:p>
        </p:txBody>
      </p:sp>
      <p:sp>
        <p:nvSpPr>
          <p:cNvPr id="4" name="TextBox 3">
            <a:extLst>
              <a:ext uri="{FF2B5EF4-FFF2-40B4-BE49-F238E27FC236}">
                <a16:creationId xmlns:a16="http://schemas.microsoft.com/office/drawing/2014/main" id="{733F5DAB-4326-6D7D-B204-349C9061FAEA}"/>
              </a:ext>
            </a:extLst>
          </p:cNvPr>
          <p:cNvSpPr txBox="1"/>
          <p:nvPr/>
        </p:nvSpPr>
        <p:spPr>
          <a:xfrm>
            <a:off x="235073" y="934525"/>
            <a:ext cx="3411790" cy="430883"/>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200" b="1" i="0" u="none" strike="noStrike" kern="1200" cap="none" spc="0" baseline="0">
                <a:solidFill>
                  <a:srgbClr val="203864"/>
                </a:solidFill>
                <a:uFillTx/>
                <a:latin typeface="Lato" pitchFamily="34"/>
                <a:ea typeface="Lato" pitchFamily="34"/>
                <a:cs typeface="Lato" pitchFamily="34"/>
              </a:rPr>
              <a:t>Bên trong LSTM</a:t>
            </a:r>
            <a:endParaRPr lang="en-US" sz="2200" b="1" i="0" u="none" strike="noStrike" kern="1200" cap="none" spc="0" baseline="0">
              <a:solidFill>
                <a:srgbClr val="203864"/>
              </a:solidFill>
              <a:uFillTx/>
              <a:latin typeface="Lato" pitchFamily="34"/>
              <a:ea typeface="Lato" pitchFamily="34"/>
              <a:cs typeface="Lato" pitchFamily="34"/>
            </a:endParaRPr>
          </a:p>
        </p:txBody>
      </p:sp>
      <p:pic>
        <p:nvPicPr>
          <p:cNvPr id="5" name="Picture 8">
            <a:extLst>
              <a:ext uri="{FF2B5EF4-FFF2-40B4-BE49-F238E27FC236}">
                <a16:creationId xmlns:a16="http://schemas.microsoft.com/office/drawing/2014/main" id="{A43DB8AA-5B24-249E-17EB-B5ED9656D0D6}"/>
              </a:ext>
            </a:extLst>
          </p:cNvPr>
          <p:cNvPicPr>
            <a:picLocks noChangeAspect="1"/>
          </p:cNvPicPr>
          <p:nvPr/>
        </p:nvPicPr>
        <p:blipFill>
          <a:blip r:embed="rId2"/>
          <a:stretch>
            <a:fillRect/>
          </a:stretch>
        </p:blipFill>
        <p:spPr>
          <a:xfrm>
            <a:off x="960101" y="1365418"/>
            <a:ext cx="7223805" cy="4434172"/>
          </a:xfrm>
          <a:prstGeom prst="rect">
            <a:avLst/>
          </a:prstGeom>
          <a:noFill/>
          <a:ln cap="flat">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71">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0015-E7E5-C540-EB58-6921AEC741E8}"/>
              </a:ext>
            </a:extLst>
          </p:cNvPr>
          <p:cNvSpPr txBox="1">
            <a:spLocks noGrp="1"/>
          </p:cNvSpPr>
          <p:nvPr>
            <p:ph type="sldNum" sz="quarter" idx="8"/>
          </p:nvPr>
        </p:nvSpPr>
        <p:spPr/>
        <p:txBody>
          <a:bodyPr/>
          <a:lstStyle/>
          <a:p>
            <a:pPr lvl="0"/>
            <a:fld id="{EAA03BCC-6F43-477C-BD37-B670B2117743}" type="slidenum">
              <a:rPr/>
              <a:t>51</a:t>
            </a:fld>
            <a:endParaRPr lang="en-US"/>
          </a:p>
        </p:txBody>
      </p:sp>
      <p:sp>
        <p:nvSpPr>
          <p:cNvPr id="3" name="Title 2">
            <a:extLst>
              <a:ext uri="{FF2B5EF4-FFF2-40B4-BE49-F238E27FC236}">
                <a16:creationId xmlns:a16="http://schemas.microsoft.com/office/drawing/2014/main" id="{8B6538CA-7B77-7767-C7EC-224D4D263D45}"/>
              </a:ext>
            </a:extLst>
          </p:cNvPr>
          <p:cNvSpPr txBox="1">
            <a:spLocks noGrp="1"/>
          </p:cNvSpPr>
          <p:nvPr>
            <p:ph type="title"/>
          </p:nvPr>
        </p:nvSpPr>
        <p:spPr/>
        <p:txBody>
          <a:bodyPr/>
          <a:lstStyle/>
          <a:p>
            <a:pPr lvl="0"/>
            <a:r>
              <a:rPr lang="vi-VN"/>
              <a:t>3.2.4 Deep Learning Ensembler</a:t>
            </a:r>
            <a:endParaRPr lang="en-US"/>
          </a:p>
        </p:txBody>
      </p:sp>
      <p:sp>
        <p:nvSpPr>
          <p:cNvPr id="4" name="TextBox 3">
            <a:extLst>
              <a:ext uri="{FF2B5EF4-FFF2-40B4-BE49-F238E27FC236}">
                <a16:creationId xmlns:a16="http://schemas.microsoft.com/office/drawing/2014/main" id="{6474D087-244C-0989-119B-2E9C23A28A90}"/>
              </a:ext>
            </a:extLst>
          </p:cNvPr>
          <p:cNvSpPr txBox="1"/>
          <p:nvPr/>
        </p:nvSpPr>
        <p:spPr>
          <a:xfrm>
            <a:off x="206471" y="936446"/>
            <a:ext cx="8347585" cy="769440"/>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vi-VN" sz="2200" b="1" i="0" u="none" strike="noStrike" kern="1200" cap="none" spc="0" baseline="0">
                <a:solidFill>
                  <a:srgbClr val="203864"/>
                </a:solidFill>
                <a:uFillTx/>
                <a:latin typeface="Lato" pitchFamily="34"/>
                <a:ea typeface="Lato" pitchFamily="34"/>
                <a:cs typeface="Lato" pitchFamily="34"/>
              </a:rPr>
              <a:t>Ý tưởng thuật toán: </a:t>
            </a:r>
            <a:r>
              <a:rPr lang="vi-VN" sz="2200" b="0" i="0" u="none" strike="noStrike" kern="1200" cap="none" spc="0" baseline="0">
                <a:solidFill>
                  <a:srgbClr val="000000"/>
                </a:solidFill>
                <a:uFillTx/>
                <a:latin typeface="Lato" pitchFamily="34"/>
                <a:ea typeface="Lato" pitchFamily="34"/>
                <a:cs typeface="Lato" pitchFamily="34"/>
              </a:rPr>
              <a:t>Kết hợp dự đoán từ nhiều mô hình </a:t>
            </a:r>
            <a:r>
              <a:rPr lang="vi-VN" sz="2200" b="0" i="0" u="none" strike="noStrike" kern="1200" cap="none" spc="0" baseline="0">
                <a:solidFill>
                  <a:srgbClr val="203864"/>
                </a:solidFill>
                <a:uFillTx/>
                <a:latin typeface="Lato" pitchFamily="34"/>
                <a:ea typeface="Lato" pitchFamily="34"/>
                <a:cs typeface="Lato" pitchFamily="34"/>
              </a:rPr>
              <a:t>(ANN, RNN và LSTM) </a:t>
            </a:r>
            <a:r>
              <a:rPr lang="vi-VN" sz="2200" b="0" i="0" u="none" strike="noStrike" kern="1200" cap="none" spc="0" baseline="0">
                <a:solidFill>
                  <a:srgbClr val="000000"/>
                </a:solidFill>
                <a:uFillTx/>
                <a:latin typeface="Lato" pitchFamily="34"/>
                <a:ea typeface="Lato" pitchFamily="34"/>
                <a:cs typeface="Lato" pitchFamily="34"/>
              </a:rPr>
              <a:t>nhằm cải thiện độ chính xác</a:t>
            </a:r>
            <a:endParaRPr lang="en-US" sz="2200" b="0" i="0" u="none" strike="noStrike" kern="1200" cap="none" spc="0" baseline="0">
              <a:solidFill>
                <a:srgbClr val="000000"/>
              </a:solidFill>
              <a:uFillTx/>
              <a:latin typeface="Lato" pitchFamily="34"/>
              <a:ea typeface="Lato" pitchFamily="34"/>
              <a:cs typeface="Lato" pitchFamily="34"/>
            </a:endParaRPr>
          </a:p>
        </p:txBody>
      </p:sp>
      <p:pic>
        <p:nvPicPr>
          <p:cNvPr id="5" name="Picture 8">
            <a:extLst>
              <a:ext uri="{FF2B5EF4-FFF2-40B4-BE49-F238E27FC236}">
                <a16:creationId xmlns:a16="http://schemas.microsoft.com/office/drawing/2014/main" id="{55BB0812-3E0F-75BE-AEE5-23AFA86B2A3F}"/>
              </a:ext>
            </a:extLst>
          </p:cNvPr>
          <p:cNvPicPr>
            <a:picLocks noChangeAspect="1"/>
          </p:cNvPicPr>
          <p:nvPr/>
        </p:nvPicPr>
        <p:blipFill>
          <a:blip r:embed="rId2"/>
          <a:stretch>
            <a:fillRect/>
          </a:stretch>
        </p:blipFill>
        <p:spPr>
          <a:xfrm>
            <a:off x="1447632" y="1833399"/>
            <a:ext cx="6248735" cy="2907170"/>
          </a:xfrm>
          <a:prstGeom prst="rect">
            <a:avLst/>
          </a:prstGeom>
          <a:noFill/>
          <a:ln cap="flat">
            <a:noFill/>
          </a:ln>
        </p:spPr>
      </p:pic>
      <p:sp>
        <p:nvSpPr>
          <p:cNvPr id="6" name="TextBox 9">
            <a:extLst>
              <a:ext uri="{FF2B5EF4-FFF2-40B4-BE49-F238E27FC236}">
                <a16:creationId xmlns:a16="http://schemas.microsoft.com/office/drawing/2014/main" id="{86C32E7B-C994-6502-376B-BEFD783D44A5}"/>
              </a:ext>
            </a:extLst>
          </p:cNvPr>
          <p:cNvSpPr txBox="1"/>
          <p:nvPr/>
        </p:nvSpPr>
        <p:spPr>
          <a:xfrm>
            <a:off x="2644874" y="4899739"/>
            <a:ext cx="4625629" cy="369335"/>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0" i="0" u="none" strike="noStrike" kern="1200" cap="none" spc="0" baseline="0">
                <a:solidFill>
                  <a:srgbClr val="000000"/>
                </a:solidFill>
                <a:uFillTx/>
                <a:latin typeface="Arial" pitchFamily="34"/>
              </a:rPr>
              <a:t>Pipeline cho phương pháp Ensemble</a:t>
            </a:r>
            <a:endParaRPr lang="en-US" sz="1800" b="0" i="0" u="none" strike="noStrike" kern="1200" cap="none" spc="0" baseline="0">
              <a:solidFill>
                <a:srgbClr val="000000"/>
              </a:solidFill>
              <a:uFillTx/>
              <a:latin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9D5865-889A-D2EC-5887-3466D987516E}"/>
              </a:ext>
            </a:extLst>
          </p:cNvPr>
          <p:cNvSpPr txBox="1">
            <a:spLocks noGrp="1"/>
          </p:cNvSpPr>
          <p:nvPr>
            <p:ph type="sldNum" sz="quarter" idx="8"/>
          </p:nvPr>
        </p:nvSpPr>
        <p:spPr/>
        <p:txBody>
          <a:bodyPr/>
          <a:lstStyle/>
          <a:p>
            <a:pPr lvl="0"/>
            <a:fld id="{7B860B3B-C6B1-4991-A5FC-66C29FE734BA}" type="slidenum">
              <a:rPr/>
              <a:t>52</a:t>
            </a:fld>
            <a:endParaRPr lang="en-US"/>
          </a:p>
        </p:txBody>
      </p:sp>
      <p:sp>
        <p:nvSpPr>
          <p:cNvPr id="3" name="Title 2">
            <a:extLst>
              <a:ext uri="{FF2B5EF4-FFF2-40B4-BE49-F238E27FC236}">
                <a16:creationId xmlns:a16="http://schemas.microsoft.com/office/drawing/2014/main" id="{9A5F642C-212D-5291-6ECF-EE6EA01679E9}"/>
              </a:ext>
            </a:extLst>
          </p:cNvPr>
          <p:cNvSpPr txBox="1">
            <a:spLocks noGrp="1"/>
          </p:cNvSpPr>
          <p:nvPr>
            <p:ph type="title"/>
          </p:nvPr>
        </p:nvSpPr>
        <p:spPr>
          <a:xfrm>
            <a:off x="235073" y="117939"/>
            <a:ext cx="8673842" cy="451741"/>
          </a:xfrm>
        </p:spPr>
        <p:txBody>
          <a:bodyPr/>
          <a:lstStyle/>
          <a:p>
            <a:pPr lvl="0"/>
            <a:r>
              <a:rPr lang="vi-VN"/>
              <a:t>3.2.4 Deep Learning Ensembler</a:t>
            </a:r>
            <a:endParaRPr lang="en-US"/>
          </a:p>
        </p:txBody>
      </p:sp>
      <mc:AlternateContent xmlns:mc="http://schemas.openxmlformats.org/markup-compatibility/2006" xmlns:a14="http://schemas.microsoft.com/office/drawing/2010/main">
        <mc:Choice Requires="a14">
          <p:sp>
            <p:nvSpPr>
              <p:cNvPr id="4" name="TextBox 5">
                <a:extLst>
                  <a:ext uri="{FF2B5EF4-FFF2-40B4-BE49-F238E27FC236}">
                    <a16:creationId xmlns:a16="http://schemas.microsoft.com/office/drawing/2014/main" id="{01BCF888-8805-AB5C-25D5-335F5181BAC5}"/>
                  </a:ext>
                </a:extLst>
              </p:cNvPr>
              <p:cNvSpPr txBox="1"/>
              <p:nvPr/>
            </p:nvSpPr>
            <p:spPr>
              <a:xfrm>
                <a:off x="235073" y="875931"/>
                <a:ext cx="8427137" cy="3934599"/>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50000"/>
                  </a:lnSpc>
                  <a:spcBef>
                    <a:spcPts val="0"/>
                  </a:spcBef>
                  <a:spcAft>
                    <a:spcPts val="600"/>
                  </a:spcAft>
                  <a:buNone/>
                  <a:tabLst/>
                  <a:defRPr sz="1800" b="0" i="0" u="none" strike="noStrike" kern="0" cap="none" spc="0" baseline="0">
                    <a:solidFill>
                      <a:srgbClr val="000000"/>
                    </a:solidFill>
                    <a:uFillTx/>
                  </a:defRPr>
                </a:pPr>
                <a:r>
                  <a:rPr lang="vi-VN" sz="2000" b="1" i="0" u="none" strike="noStrike" kern="1200" cap="none" spc="0" baseline="0">
                    <a:solidFill>
                      <a:srgbClr val="C00000"/>
                    </a:solidFill>
                    <a:uFillTx/>
                    <a:latin typeface="Lato" pitchFamily="34"/>
                    <a:ea typeface="Lato" pitchFamily="34"/>
                    <a:cs typeface="Lato" pitchFamily="34"/>
                  </a:rPr>
                  <a:t>Ví dụ: </a:t>
                </a:r>
                <a:r>
                  <a:rPr lang="vi-VN" sz="2000" b="0" i="0" u="none" strike="noStrike" kern="1200" cap="none" spc="0" baseline="0">
                    <a:solidFill>
                      <a:srgbClr val="000000"/>
                    </a:solidFill>
                    <a:uFillTx/>
                    <a:latin typeface="Lato" pitchFamily="34"/>
                    <a:ea typeface="Lato" pitchFamily="34"/>
                    <a:cs typeface="Lato" pitchFamily="34"/>
                  </a:rPr>
                  <a:t>Giả sử dự đoán xác suất cho hai lớp cảm xúc (tích cực, tiêu cực) của ba mô hình cho kết quả lần lượt</a:t>
                </a:r>
              </a:p>
              <a:p>
                <a:pPr marL="800100" marR="0" lvl="1" indent="-342900" algn="just" defTabSz="457200" rtl="0" fontAlgn="auto" hangingPunct="1">
                  <a:lnSpc>
                    <a:spcPct val="2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vi-VN" sz="2000" b="1" i="0" u="none" strike="noStrike" kern="1200" cap="none" spc="0" baseline="0">
                    <a:solidFill>
                      <a:srgbClr val="203864"/>
                    </a:solidFill>
                    <a:uFillTx/>
                    <a:latin typeface="Lato" pitchFamily="34"/>
                    <a:ea typeface="Lato" pitchFamily="34"/>
                    <a:cs typeface="Lato" pitchFamily="34"/>
                  </a:rPr>
                  <a:t>Mô hình RNN: </a:t>
                </a:r>
                <a:r>
                  <a:rPr lang="vi-VN" sz="2000" b="0" i="0" u="none" strike="noStrike" kern="1200" cap="none" spc="0" baseline="0">
                    <a:solidFill>
                      <a:srgbClr val="000000"/>
                    </a:solidFill>
                    <a:uFillTx/>
                    <a:latin typeface="Lato" pitchFamily="34"/>
                    <a:ea typeface="Lato" pitchFamily="34"/>
                    <a:cs typeface="Lato" pitchFamily="34"/>
                  </a:rPr>
                  <a:t>[</a:t>
                </a:r>
                <a:r>
                  <a:rPr lang="pt-BR" sz="2000" b="0" i="0" u="none" strike="noStrike" kern="1200" cap="none" spc="0" baseline="0">
                    <a:solidFill>
                      <a:srgbClr val="000000"/>
                    </a:solidFill>
                    <a:uFillTx/>
                    <a:latin typeface="Lato" pitchFamily="34"/>
                    <a:ea typeface="Lato" pitchFamily="34"/>
                    <a:cs typeface="Lato" pitchFamily="34"/>
                  </a:rPr>
                  <a:t>0.9, 0.</a:t>
                </a:r>
                <a:r>
                  <a:rPr lang="vi-VN" sz="2000" b="0" i="0" u="none" strike="noStrike" kern="1200" cap="none" spc="0" baseline="0">
                    <a:solidFill>
                      <a:srgbClr val="000000"/>
                    </a:solidFill>
                    <a:uFillTx/>
                    <a:latin typeface="Lato" pitchFamily="34"/>
                    <a:ea typeface="Lato" pitchFamily="34"/>
                    <a:cs typeface="Lato" pitchFamily="34"/>
                  </a:rPr>
                  <a:t>1] với</a:t>
                </a:r>
                <a:r>
                  <a:rPr lang="pt-BR" sz="2000" b="0" i="0" u="none" strike="noStrike" kern="1200" cap="none" spc="0" baseline="0">
                    <a:solidFill>
                      <a:srgbClr val="000000"/>
                    </a:solidFill>
                    <a:uFillTx/>
                    <a:latin typeface="Lato" pitchFamily="34"/>
                    <a:ea typeface="Lato" pitchFamily="34"/>
                    <a:cs typeface="Lato" pitchFamily="34"/>
                  </a:rPr>
                  <a:t> label = 1</a:t>
                </a:r>
                <a:endParaRPr lang="vi-VN" sz="2000" b="0" i="0" u="none" strike="noStrike" kern="1200" cap="none" spc="0" baseline="0">
                  <a:solidFill>
                    <a:srgbClr val="000000"/>
                  </a:solidFill>
                  <a:uFillTx/>
                  <a:latin typeface="Lato" pitchFamily="34"/>
                  <a:ea typeface="Lato" pitchFamily="34"/>
                  <a:cs typeface="Lato" pitchFamily="34"/>
                </a:endParaRPr>
              </a:p>
              <a:p>
                <a:pPr marL="800100" marR="0" lvl="1" indent="-342900" algn="just" defTabSz="457200" rtl="0" fontAlgn="auto" hangingPunct="1">
                  <a:lnSpc>
                    <a:spcPct val="2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n-US" sz="2000" b="1" i="0" u="none" strike="noStrike" kern="1200" cap="none" spc="0" baseline="0">
                    <a:solidFill>
                      <a:srgbClr val="203864"/>
                    </a:solidFill>
                    <a:uFillTx/>
                    <a:latin typeface="Lato" pitchFamily="34"/>
                    <a:ea typeface="Lato" pitchFamily="34"/>
                    <a:cs typeface="Lato" pitchFamily="34"/>
                  </a:rPr>
                  <a:t>Mô hình LSTM: </a:t>
                </a:r>
                <a:r>
                  <a:rPr lang="vi-VN" sz="2000" b="0" i="0" u="none" strike="noStrike" kern="1200" cap="none" spc="0" baseline="0">
                    <a:solidFill>
                      <a:srgbClr val="000000"/>
                    </a:solidFill>
                    <a:uFillTx/>
                    <a:latin typeface="Lato" pitchFamily="34"/>
                    <a:ea typeface="Lato" pitchFamily="34"/>
                    <a:cs typeface="Lato" pitchFamily="34"/>
                  </a:rPr>
                  <a:t>[</a:t>
                </a:r>
                <a:r>
                  <a:rPr lang="en-US" sz="2000" b="0" i="0" u="none" strike="noStrike" kern="1200" cap="none" spc="0" baseline="0">
                    <a:solidFill>
                      <a:srgbClr val="000000"/>
                    </a:solidFill>
                    <a:uFillTx/>
                    <a:latin typeface="Lato" pitchFamily="34"/>
                    <a:ea typeface="Lato" pitchFamily="34"/>
                    <a:cs typeface="Lato" pitchFamily="34"/>
                  </a:rPr>
                  <a:t>0.3, 0.</a:t>
                </a:r>
                <a:r>
                  <a:rPr lang="vi-VN" sz="2000" b="0" i="0" u="none" strike="noStrike" kern="1200" cap="none" spc="0" baseline="0">
                    <a:solidFill>
                      <a:srgbClr val="000000"/>
                    </a:solidFill>
                    <a:uFillTx/>
                    <a:latin typeface="Lato" pitchFamily="34"/>
                    <a:ea typeface="Lato" pitchFamily="34"/>
                    <a:cs typeface="Lato" pitchFamily="34"/>
                  </a:rPr>
                  <a:t>7]</a:t>
                </a:r>
                <a:r>
                  <a:rPr lang="en-US" sz="2000" b="0" i="0" u="none" strike="noStrike" kern="1200" cap="none" spc="0" baseline="0">
                    <a:solidFill>
                      <a:srgbClr val="000000"/>
                    </a:solidFill>
                    <a:uFillTx/>
                    <a:latin typeface="Lato" pitchFamily="34"/>
                    <a:ea typeface="Lato" pitchFamily="34"/>
                    <a:cs typeface="Lato" pitchFamily="34"/>
                  </a:rPr>
                  <a:t> </a:t>
                </a:r>
                <a:r>
                  <a:rPr lang="vi-VN" sz="2000" b="0" i="0" u="none" strike="noStrike" kern="1200" cap="none" spc="0" baseline="0">
                    <a:solidFill>
                      <a:srgbClr val="000000"/>
                    </a:solidFill>
                    <a:uFillTx/>
                    <a:latin typeface="Lato" pitchFamily="34"/>
                    <a:ea typeface="Lato" pitchFamily="34"/>
                    <a:cs typeface="Lato" pitchFamily="34"/>
                  </a:rPr>
                  <a:t>với</a:t>
                </a:r>
                <a:r>
                  <a:rPr lang="en-US" sz="2000" b="0" i="0" u="none" strike="noStrike" kern="1200" cap="none" spc="0" baseline="0">
                    <a:solidFill>
                      <a:srgbClr val="000000"/>
                    </a:solidFill>
                    <a:uFillTx/>
                    <a:latin typeface="Lato" pitchFamily="34"/>
                    <a:ea typeface="Lato" pitchFamily="34"/>
                    <a:cs typeface="Lato" pitchFamily="34"/>
                  </a:rPr>
                  <a:t> label </a:t>
                </a:r>
                <a:r>
                  <a:rPr lang="vi-VN" sz="2000" b="0" i="0" u="none" strike="noStrike" kern="1200" cap="none" spc="0" baseline="0">
                    <a:solidFill>
                      <a:srgbClr val="000000"/>
                    </a:solidFill>
                    <a:uFillTx/>
                    <a:latin typeface="Lato" pitchFamily="34"/>
                    <a:ea typeface="Lato" pitchFamily="34"/>
                    <a:cs typeface="Lato" pitchFamily="34"/>
                  </a:rPr>
                  <a:t>= 0</a:t>
                </a:r>
              </a:p>
              <a:p>
                <a:pPr marL="800100" marR="0" lvl="1" indent="-342900" algn="just" defTabSz="457200" rtl="0" fontAlgn="auto" hangingPunct="1">
                  <a:lnSpc>
                    <a:spcPct val="2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n-US" sz="2000" b="1" i="0" u="none" strike="noStrike" kern="1200" cap="none" spc="0" baseline="0">
                    <a:solidFill>
                      <a:srgbClr val="203864"/>
                    </a:solidFill>
                    <a:uFillTx/>
                    <a:latin typeface="Lato" pitchFamily="34"/>
                    <a:ea typeface="Lato" pitchFamily="34"/>
                    <a:cs typeface="Lato" pitchFamily="34"/>
                  </a:rPr>
                  <a:t>Mô hình ANN: </a:t>
                </a:r>
                <a:r>
                  <a:rPr lang="vi-VN" sz="2000" b="0" i="0" u="none" strike="noStrike" kern="1200" cap="none" spc="0" baseline="0">
                    <a:solidFill>
                      <a:srgbClr val="000000"/>
                    </a:solidFill>
                    <a:uFillTx/>
                    <a:latin typeface="Lato" pitchFamily="34"/>
                    <a:ea typeface="Lato" pitchFamily="34"/>
                    <a:cs typeface="Lato" pitchFamily="34"/>
                  </a:rPr>
                  <a:t>[</a:t>
                </a:r>
                <a:r>
                  <a:rPr lang="en-US" sz="2000" b="0" i="0" u="none" strike="noStrike" kern="1200" cap="none" spc="0" baseline="0">
                    <a:solidFill>
                      <a:srgbClr val="000000"/>
                    </a:solidFill>
                    <a:uFillTx/>
                    <a:latin typeface="Lato" pitchFamily="34"/>
                    <a:ea typeface="Lato" pitchFamily="34"/>
                    <a:cs typeface="Lato" pitchFamily="34"/>
                  </a:rPr>
                  <a:t>0.8, 0.</a:t>
                </a:r>
                <a:r>
                  <a:rPr lang="vi-VN" sz="2000" b="0" i="0" u="none" strike="noStrike" kern="1200" cap="none" spc="0" baseline="0">
                    <a:solidFill>
                      <a:srgbClr val="000000"/>
                    </a:solidFill>
                    <a:uFillTx/>
                    <a:latin typeface="Lato" pitchFamily="34"/>
                    <a:ea typeface="Lato" pitchFamily="34"/>
                    <a:cs typeface="Lato" pitchFamily="34"/>
                  </a:rPr>
                  <a:t>2]</a:t>
                </a:r>
                <a:r>
                  <a:rPr lang="en-US" sz="2000" b="0" i="0" u="none" strike="noStrike" kern="1200" cap="none" spc="0" baseline="0">
                    <a:solidFill>
                      <a:srgbClr val="000000"/>
                    </a:solidFill>
                    <a:uFillTx/>
                    <a:latin typeface="Lato" pitchFamily="34"/>
                    <a:ea typeface="Lato" pitchFamily="34"/>
                    <a:cs typeface="Lato" pitchFamily="34"/>
                  </a:rPr>
                  <a:t> </a:t>
                </a:r>
                <a:r>
                  <a:rPr lang="vi-VN" sz="2000" b="0" i="0" u="none" strike="noStrike" kern="1200" cap="none" spc="0" baseline="0">
                    <a:solidFill>
                      <a:srgbClr val="000000"/>
                    </a:solidFill>
                    <a:uFillTx/>
                    <a:latin typeface="Lato" pitchFamily="34"/>
                    <a:ea typeface="Lato" pitchFamily="34"/>
                    <a:cs typeface="Lato" pitchFamily="34"/>
                  </a:rPr>
                  <a:t>với</a:t>
                </a:r>
                <a:r>
                  <a:rPr lang="en-US" sz="2000" b="0" i="0" u="none" strike="noStrike" kern="1200" cap="none" spc="0" baseline="0">
                    <a:solidFill>
                      <a:srgbClr val="000000"/>
                    </a:solidFill>
                    <a:uFillTx/>
                    <a:latin typeface="Lato" pitchFamily="34"/>
                    <a:ea typeface="Lato" pitchFamily="34"/>
                    <a:cs typeface="Lato" pitchFamily="34"/>
                  </a:rPr>
                  <a:t> label = 1</a:t>
                </a:r>
                <a:endParaRPr lang="vi-VN" sz="2000" b="0" i="0" u="none" strike="noStrike" kern="1200" cap="none" spc="0" baseline="0">
                  <a:solidFill>
                    <a:srgbClr val="000000"/>
                  </a:solidFill>
                  <a:uFillTx/>
                  <a:latin typeface="Lato" pitchFamily="34"/>
                  <a:ea typeface="Lato" pitchFamily="34"/>
                  <a:cs typeface="Lato" pitchFamily="34"/>
                </a:endParaRPr>
              </a:p>
              <a:p>
                <a:pPr marL="457200" marR="0" lvl="1" indent="0" algn="just" defTabSz="457200" rtl="0" fontAlgn="auto" hangingPunct="1">
                  <a:lnSpc>
                    <a:spcPct val="200000"/>
                  </a:lnSpc>
                  <a:spcBef>
                    <a:spcPts val="0"/>
                  </a:spcBef>
                  <a:spcAft>
                    <a:spcPts val="600"/>
                  </a:spcAft>
                  <a:buNone/>
                  <a:tabLst/>
                  <a:defRPr sz="1800" b="0" i="0" u="none" strike="noStrike" kern="0" cap="none" spc="0" baseline="0">
                    <a:solidFill>
                      <a:srgbClr val="000000"/>
                    </a:solidFill>
                    <a:uFillTx/>
                  </a:defRPr>
                </a:pPr>
                <a:r>
                  <a:rPr lang="vi-VN" sz="2000" b="0" i="0" u="none" strike="noStrike" kern="1200" cap="none" spc="0" baseline="0">
                    <a:solidFill>
                      <a:srgbClr val="C00000"/>
                    </a:solidFill>
                    <a:uFillTx/>
                    <a:latin typeface="Lato" pitchFamily="34"/>
                    <a:ea typeface="Lato" pitchFamily="34"/>
                    <a:cs typeface="Lato" pitchFamily="34"/>
                  </a:rPr>
                  <a:t>Essemble score </a:t>
                </a:r>
                <a:r>
                  <a:rPr lang="vi-VN" sz="2000" b="0" i="0" u="none" strike="noStrike" kern="1200" cap="none" spc="0" baseline="0">
                    <a:solidFill>
                      <a:srgbClr val="000000"/>
                    </a:solidFill>
                    <a:uFillTx/>
                    <a:latin typeface="Lato" pitchFamily="34"/>
                    <a:ea typeface="Lato" pitchFamily="34"/>
                    <a:cs typeface="Lato" pitchFamily="34"/>
                  </a:rPr>
                  <a:t>= </a:t>
                </a:r>
                <a14:m>
                  <m:oMath xmlns:m="http://schemas.openxmlformats.org/officeDocument/2006/math">
                    <m:f>
                      <m:fPr>
                        <m:ctrlPr>
                          <a:rPr lang="en-US" i="1">
                            <a:solidFill>
                              <a:srgbClr val="836967"/>
                            </a:solidFill>
                            <a:latin typeface="Cambria Math" panose="02040503050406030204" pitchFamily="18" charset="0"/>
                          </a:rPr>
                        </m:ctrlPr>
                      </m:fPr>
                      <m:num>
                        <m:r>
                          <a:rPr lang="en-US">
                            <a:latin typeface="Cambria Math" panose="02040503050406030204" pitchFamily="18" charset="0"/>
                          </a:rPr>
                          <m:t>1</m:t>
                        </m:r>
                        <m:r>
                          <a:rPr lang="en-US" i="0">
                            <a:latin typeface="Cambria Math" panose="02040503050406030204" pitchFamily="18" charset="0"/>
                          </a:rPr>
                          <m:t>+ 0+ 1</m:t>
                        </m:r>
                      </m:num>
                      <m:den>
                        <m:r>
                          <a:rPr lang="en-US" i="0">
                            <a:latin typeface="Cambria Math" panose="02040503050406030204" pitchFamily="18" charset="0"/>
                          </a:rPr>
                          <m:t>3</m:t>
                        </m:r>
                      </m:den>
                    </m:f>
                    <m:r>
                      <a:rPr lang="en-US" i="0">
                        <a:latin typeface="Cambria Math" panose="02040503050406030204" pitchFamily="18" charset="0"/>
                      </a:rPr>
                      <m:t>=</m:t>
                    </m:r>
                  </m:oMath>
                </a14:m>
                <a:r>
                  <a:rPr lang="vi-VN" sz="2000" b="0" i="0" u="none" strike="noStrike" kern="1200" cap="none" spc="0" baseline="0">
                    <a:solidFill>
                      <a:srgbClr val="000000"/>
                    </a:solidFill>
                    <a:uFillTx/>
                    <a:latin typeface="Lato" pitchFamily="34"/>
                    <a:ea typeface="Lato" pitchFamily="34"/>
                    <a:cs typeface="Lato" pitchFamily="34"/>
                  </a:rPr>
                  <a:t> </a:t>
                </a:r>
                <a14:m>
                  <m:oMath xmlns:m="http://schemas.openxmlformats.org/officeDocument/2006/math">
                    <m:r>
                      <a:rPr lang="en-US">
                        <a:latin typeface="Cambria Math" panose="02040503050406030204" pitchFamily="18" charset="0"/>
                      </a:rPr>
                      <m:t>0</m:t>
                    </m:r>
                    <m:r>
                      <a:rPr lang="en-US" i="0">
                        <a:latin typeface="Cambria Math" panose="02040503050406030204" pitchFamily="18" charset="0"/>
                      </a:rPr>
                      <m:t>.66</m:t>
                    </m:r>
                  </m:oMath>
                </a14:m>
                <a:r>
                  <a:rPr lang="vi-VN" sz="2000" b="0" i="0" u="none" strike="noStrike" kern="1200" cap="none" spc="0" baseline="0">
                    <a:solidFill>
                      <a:srgbClr val="000000"/>
                    </a:solidFill>
                    <a:uFillTx/>
                    <a:latin typeface="Lato" pitchFamily="34"/>
                    <a:ea typeface="Lato" pitchFamily="34"/>
                    <a:cs typeface="Lato" pitchFamily="34"/>
                  </a:rPr>
                  <a:t>, làm tròn sẽ được label = 1 </a:t>
                </a:r>
                <a:endParaRPr lang="en-US" sz="2000" b="0" i="0" u="none" strike="noStrike" kern="1200" cap="none" spc="0" baseline="0">
                  <a:solidFill>
                    <a:srgbClr val="000000"/>
                  </a:solidFill>
                  <a:uFillTx/>
                  <a:latin typeface="Lato" pitchFamily="34"/>
                  <a:ea typeface="Lato" pitchFamily="34"/>
                  <a:cs typeface="Lato" pitchFamily="34"/>
                </a:endParaRPr>
              </a:p>
            </p:txBody>
          </p:sp>
        </mc:Choice>
        <mc:Fallback xmlns="">
          <p:sp>
            <p:nvSpPr>
              <p:cNvPr id="4" name="TextBox 5">
                <a:extLst>
                  <a:ext uri="{FF2B5EF4-FFF2-40B4-BE49-F238E27FC236}">
                    <a16:creationId xmlns:a16="http://schemas.microsoft.com/office/drawing/2014/main" id="{01BCF888-8805-AB5C-25D5-335F5181BAC5}"/>
                  </a:ext>
                </a:extLst>
              </p:cNvPr>
              <p:cNvSpPr txBox="1">
                <a:spLocks noRot="1" noChangeAspect="1" noMove="1" noResize="1" noEditPoints="1" noAdjustHandles="1" noChangeArrowheads="1" noChangeShapeType="1" noTextEdit="1"/>
              </p:cNvSpPr>
              <p:nvPr/>
            </p:nvSpPr>
            <p:spPr>
              <a:xfrm>
                <a:off x="235073" y="875931"/>
                <a:ext cx="8427137" cy="3934599"/>
              </a:xfrm>
              <a:prstGeom prst="rect">
                <a:avLst/>
              </a:prstGeom>
              <a:blipFill>
                <a:blip r:embed="rId2"/>
                <a:stretch>
                  <a:fillRect l="-796" r="-724"/>
                </a:stretch>
              </a:blipFill>
              <a:ln cap="flat">
                <a:noFill/>
              </a:ln>
            </p:spPr>
            <p:txBody>
              <a:bodyPr/>
              <a:lstStyle/>
              <a:p>
                <a:r>
                  <a:rPr 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7383BA-2C12-D1F1-398E-F7DF7025D61F}"/>
              </a:ext>
            </a:extLst>
          </p:cNvPr>
          <p:cNvSpPr txBox="1">
            <a:spLocks noGrp="1"/>
          </p:cNvSpPr>
          <p:nvPr>
            <p:ph type="sldNum" sz="quarter" idx="8"/>
          </p:nvPr>
        </p:nvSpPr>
        <p:spPr/>
        <p:txBody>
          <a:bodyPr/>
          <a:lstStyle/>
          <a:p>
            <a:pPr lvl="0"/>
            <a:fld id="{E908762B-5907-4DC9-ADE8-C9D7E081FE55}" type="slidenum">
              <a:t>53</a:t>
            </a:fld>
            <a:endParaRPr lang="en-US"/>
          </a:p>
        </p:txBody>
      </p:sp>
      <p:sp>
        <p:nvSpPr>
          <p:cNvPr id="3" name="Title 2">
            <a:extLst>
              <a:ext uri="{FF2B5EF4-FFF2-40B4-BE49-F238E27FC236}">
                <a16:creationId xmlns:a16="http://schemas.microsoft.com/office/drawing/2014/main" id="{22FDF9D2-299C-FD9A-7F84-EA35822ED5C4}"/>
              </a:ext>
            </a:extLst>
          </p:cNvPr>
          <p:cNvSpPr txBox="1">
            <a:spLocks noGrp="1"/>
          </p:cNvSpPr>
          <p:nvPr>
            <p:ph type="title"/>
          </p:nvPr>
        </p:nvSpPr>
        <p:spPr>
          <a:xfrm>
            <a:off x="114162" y="94219"/>
            <a:ext cx="8673842" cy="451741"/>
          </a:xfrm>
        </p:spPr>
        <p:txBody>
          <a:bodyPr/>
          <a:lstStyle/>
          <a:p>
            <a:pPr lvl="0"/>
            <a:r>
              <a:rPr lang="vi-VN"/>
              <a:t>Tổng quan</a:t>
            </a:r>
            <a:endParaRPr lang="en-US"/>
          </a:p>
        </p:txBody>
      </p:sp>
      <p:sp>
        <p:nvSpPr>
          <p:cNvPr id="4" name="Text Placeholder 3">
            <a:extLst>
              <a:ext uri="{FF2B5EF4-FFF2-40B4-BE49-F238E27FC236}">
                <a16:creationId xmlns:a16="http://schemas.microsoft.com/office/drawing/2014/main" id="{800926DF-2C15-6FF9-C17C-251E4DF6BC45}"/>
              </a:ext>
            </a:extLst>
          </p:cNvPr>
          <p:cNvSpPr txBox="1">
            <a:spLocks noGrp="1"/>
          </p:cNvSpPr>
          <p:nvPr>
            <p:ph type="body" sz="quarter" idx="4294967295"/>
          </p:nvPr>
        </p:nvSpPr>
        <p:spPr>
          <a:xfrm>
            <a:off x="325160" y="844887"/>
            <a:ext cx="8493669" cy="5428299"/>
          </a:xfrm>
          <a:prstGeom prst="rect">
            <a:avLst/>
          </a:prstGeom>
          <a:noFill/>
          <a:ln>
            <a:noFill/>
          </a:ln>
        </p:spPr>
        <p:txBody>
          <a:bodyPr vert="horz" wrap="square" lIns="91440" tIns="45720" rIns="91440" bIns="45720" anchor="t" anchorCtr="0" compatLnSpc="1">
            <a:noAutofit/>
          </a:bodyPr>
          <a:lstStyle/>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Giới thiệu bài toán</a:t>
            </a:r>
          </a:p>
          <a:p>
            <a:pPr marL="457200" lvl="0" indent="-457200" algn="just">
              <a:lnSpc>
                <a:spcPct val="100000"/>
              </a:lnSpc>
              <a:spcAft>
                <a:spcPts val="600"/>
              </a:spcAft>
              <a:buSzPct val="100000"/>
              <a:buFont typeface="Arial" pitchFamily="34"/>
              <a:buAutoNum type="arabicPeriod"/>
            </a:pPr>
            <a:r>
              <a:rPr lang="vi-VN" sz="2400" b="1">
                <a:solidFill>
                  <a:srgbClr val="203864"/>
                </a:solidFill>
                <a:latin typeface="Lato" pitchFamily="34"/>
                <a:ea typeface="Lato" pitchFamily="34"/>
                <a:cs typeface="Lato" pitchFamily="34"/>
              </a:rPr>
              <a:t>Dữ liệu bài toán</a:t>
            </a:r>
          </a:p>
          <a:p>
            <a:pPr marL="0" lvl="0" indent="0" algn="just">
              <a:lnSpc>
                <a:spcPct val="100000"/>
              </a:lnSpc>
              <a:spcAft>
                <a:spcPts val="600"/>
              </a:spcAft>
              <a:buNone/>
            </a:pPr>
            <a:r>
              <a:rPr lang="vi-VN" sz="2100" b="1">
                <a:solidFill>
                  <a:srgbClr val="203864"/>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2.1 Bộ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2.2 Tiền xử lý dữ liệu</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2.3 Tăng cường dữ liệu</a:t>
            </a:r>
          </a:p>
          <a:p>
            <a:pPr marL="0" lvl="0" indent="0" algn="just">
              <a:lnSpc>
                <a:spcPct val="100000"/>
              </a:lnSpc>
              <a:spcAft>
                <a:spcPts val="600"/>
              </a:spcAft>
              <a:buNone/>
            </a:pPr>
            <a:r>
              <a:rPr lang="vi-VN" sz="2400" b="1">
                <a:solidFill>
                  <a:srgbClr val="203864"/>
                </a:solidFill>
                <a:latin typeface="Lato" pitchFamily="34"/>
                <a:ea typeface="Lato" pitchFamily="34"/>
                <a:cs typeface="Lato" pitchFamily="34"/>
              </a:rPr>
              <a:t>3. Mô hình đề xuất</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r>
              <a:rPr lang="vi-VN" sz="2000">
                <a:solidFill>
                  <a:srgbClr val="203864"/>
                </a:solidFill>
                <a:latin typeface="Lato" pitchFamily="34"/>
                <a:ea typeface="Lato" pitchFamily="34"/>
                <a:cs typeface="Lato" pitchFamily="34"/>
              </a:rPr>
              <a:t>3.1 Mô hình học máy</a:t>
            </a:r>
          </a:p>
          <a:p>
            <a:pPr marL="0" lvl="0" indent="0" algn="just">
              <a:lnSpc>
                <a:spcPct val="100000"/>
              </a:lnSpc>
              <a:spcAft>
                <a:spcPts val="600"/>
              </a:spcAft>
              <a:buNone/>
            </a:pPr>
            <a:r>
              <a:rPr lang="vi-VN" sz="2000">
                <a:solidFill>
                  <a:srgbClr val="203864"/>
                </a:solidFill>
                <a:latin typeface="Lato" pitchFamily="34"/>
                <a:ea typeface="Lato" pitchFamily="34"/>
                <a:cs typeface="Lato" pitchFamily="34"/>
              </a:rPr>
              <a:t>	3.2 Mô hình học sâu</a:t>
            </a:r>
          </a:p>
          <a:p>
            <a:pPr marL="0" lvl="0" indent="0" algn="just">
              <a:lnSpc>
                <a:spcPct val="100000"/>
              </a:lnSpc>
              <a:spcAft>
                <a:spcPts val="600"/>
              </a:spcAft>
              <a:buNone/>
            </a:pPr>
            <a:r>
              <a:rPr lang="vi-VN" sz="2400" b="1">
                <a:solidFill>
                  <a:srgbClr val="C00000"/>
                </a:solidFill>
                <a:latin typeface="Lato" pitchFamily="34"/>
                <a:ea typeface="Lato" pitchFamily="34"/>
                <a:cs typeface="Lato" pitchFamily="34"/>
              </a:rPr>
              <a:t>4. Kết quả thực nghiệm</a:t>
            </a:r>
          </a:p>
          <a:p>
            <a:pPr marL="0" lvl="0" indent="0" algn="just">
              <a:lnSpc>
                <a:spcPct val="100000"/>
              </a:lnSpc>
              <a:spcAft>
                <a:spcPts val="600"/>
              </a:spcAft>
              <a:buNone/>
            </a:pPr>
            <a:r>
              <a:rPr lang="vi-VN" sz="2100">
                <a:solidFill>
                  <a:srgbClr val="000000"/>
                </a:solidFill>
                <a:latin typeface="Lato" pitchFamily="34"/>
                <a:ea typeface="Lato" pitchFamily="34"/>
                <a:cs typeface="Lato" pitchFamily="34"/>
              </a:rPr>
              <a:t>	</a:t>
            </a: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0" lvl="0" indent="0" algn="just">
              <a:lnSpc>
                <a:spcPct val="100000"/>
              </a:lnSpc>
              <a:spcAft>
                <a:spcPts val="600"/>
              </a:spcAft>
              <a:buNone/>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vi-VN" sz="2100">
              <a:solidFill>
                <a:srgbClr val="000000"/>
              </a:solidFill>
              <a:latin typeface="Lato" pitchFamily="34"/>
              <a:ea typeface="Lato" pitchFamily="34"/>
              <a:cs typeface="Lato" pitchFamily="34"/>
            </a:endParaRPr>
          </a:p>
          <a:p>
            <a:pPr marL="457200" lvl="0" indent="-457200" algn="just">
              <a:lnSpc>
                <a:spcPct val="100000"/>
              </a:lnSpc>
              <a:spcAft>
                <a:spcPts val="600"/>
              </a:spcAft>
              <a:buSzPct val="100000"/>
              <a:buFont typeface="Arial" pitchFamily="34"/>
              <a:buAutoNum type="arabicPeriod"/>
            </a:pPr>
            <a:endParaRPr lang="en-US" sz="2100">
              <a:solidFill>
                <a:srgbClr val="000000"/>
              </a:solidFill>
              <a:latin typeface="Lato" pitchFamily="34"/>
              <a:ea typeface="Lato" pitchFamily="34"/>
              <a:cs typeface="Lato" pitchFamily="3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223A7E-E717-C541-7BE9-882D0E72025C}"/>
              </a:ext>
            </a:extLst>
          </p:cNvPr>
          <p:cNvSpPr txBox="1">
            <a:spLocks noGrp="1"/>
          </p:cNvSpPr>
          <p:nvPr>
            <p:ph type="sldNum" sz="quarter" idx="8"/>
          </p:nvPr>
        </p:nvSpPr>
        <p:spPr/>
        <p:txBody>
          <a:bodyPr/>
          <a:lstStyle/>
          <a:p>
            <a:pPr lvl="0"/>
            <a:fld id="{7D379952-DE66-4DA2-B30D-9927E5E6F358}" type="slidenum">
              <a:rPr/>
              <a:t>54</a:t>
            </a:fld>
            <a:endParaRPr lang="en-US"/>
          </a:p>
        </p:txBody>
      </p:sp>
      <p:sp>
        <p:nvSpPr>
          <p:cNvPr id="3" name="Title 2">
            <a:extLst>
              <a:ext uri="{FF2B5EF4-FFF2-40B4-BE49-F238E27FC236}">
                <a16:creationId xmlns:a16="http://schemas.microsoft.com/office/drawing/2014/main" id="{B5AD07DB-81CB-3A82-07C4-ABB291E1B3FF}"/>
              </a:ext>
            </a:extLst>
          </p:cNvPr>
          <p:cNvSpPr txBox="1">
            <a:spLocks noGrp="1"/>
          </p:cNvSpPr>
          <p:nvPr>
            <p:ph type="title"/>
          </p:nvPr>
        </p:nvSpPr>
        <p:spPr>
          <a:xfrm>
            <a:off x="170663" y="87946"/>
            <a:ext cx="8673842" cy="451741"/>
          </a:xfrm>
        </p:spPr>
        <p:txBody>
          <a:bodyPr/>
          <a:lstStyle/>
          <a:p>
            <a:pPr lvl="0"/>
            <a:r>
              <a:rPr lang="vi-VN"/>
              <a:t>4.1. Cấu hình thực nghiệm và các mô hình</a:t>
            </a:r>
            <a:endParaRPr lang="en-US"/>
          </a:p>
        </p:txBody>
      </p:sp>
      <p:sp>
        <p:nvSpPr>
          <p:cNvPr id="4" name="Content Placeholder 3">
            <a:extLst>
              <a:ext uri="{FF2B5EF4-FFF2-40B4-BE49-F238E27FC236}">
                <a16:creationId xmlns:a16="http://schemas.microsoft.com/office/drawing/2014/main" id="{A06AE30D-8583-F60D-61D6-F0B07E8FB41B}"/>
              </a:ext>
            </a:extLst>
          </p:cNvPr>
          <p:cNvSpPr txBox="1">
            <a:spLocks noGrp="1"/>
          </p:cNvSpPr>
          <p:nvPr>
            <p:ph type="body" sz="quarter" idx="4294967295"/>
          </p:nvPr>
        </p:nvSpPr>
        <p:spPr>
          <a:xfrm>
            <a:off x="170663" y="904204"/>
            <a:ext cx="8545031" cy="5303391"/>
          </a:xfrm>
          <a:prstGeom prst="rect">
            <a:avLst/>
          </a:prstGeom>
          <a:noFill/>
          <a:ln>
            <a:noFill/>
          </a:ln>
        </p:spPr>
        <p:txBody>
          <a:bodyPr vert="horz" wrap="square" lIns="91440" tIns="45720" rIns="91440" bIns="45720" anchor="t" anchorCtr="0" compatLnSpc="1">
            <a:noAutofit/>
          </a:bodyPr>
          <a:lstStyle/>
          <a:p>
            <a:pPr marL="0" lvl="0" indent="0">
              <a:lnSpc>
                <a:spcPct val="150000"/>
              </a:lnSpc>
              <a:spcAft>
                <a:spcPts val="1200"/>
              </a:spcAft>
              <a:buNone/>
            </a:pPr>
            <a:r>
              <a:rPr lang="en-US" sz="2200" b="1">
                <a:solidFill>
                  <a:srgbClr val="203864"/>
                </a:solidFill>
                <a:latin typeface="Lato" pitchFamily="34"/>
                <a:ea typeface="Lato" pitchFamily="34"/>
                <a:cs typeface="Lato" pitchFamily="34"/>
              </a:rPr>
              <a:t>Đánh giá mô hình phân loại cảm xúc</a:t>
            </a:r>
            <a:endParaRPr lang="vi-VN" sz="2200" b="1">
              <a:solidFill>
                <a:srgbClr val="203864"/>
              </a:solidFill>
              <a:latin typeface="Lato" pitchFamily="34"/>
              <a:ea typeface="Lato" pitchFamily="34"/>
              <a:cs typeface="Lato" pitchFamily="34"/>
            </a:endParaRPr>
          </a:p>
          <a:p>
            <a:pPr lvl="1">
              <a:lnSpc>
                <a:spcPct val="150000"/>
              </a:lnSpc>
              <a:spcAft>
                <a:spcPts val="1200"/>
              </a:spcAft>
              <a:buSzPct val="100000"/>
              <a:buFont typeface="Arial" pitchFamily="34"/>
            </a:pPr>
            <a:r>
              <a:rPr lang="vi-VN" sz="1800" b="1">
                <a:solidFill>
                  <a:srgbClr val="000000"/>
                </a:solidFill>
                <a:latin typeface="Lato" pitchFamily="34"/>
                <a:ea typeface="Lato" pitchFamily="34"/>
                <a:cs typeface="Lato" pitchFamily="34"/>
              </a:rPr>
              <a:t>Bộ d</a:t>
            </a:r>
            <a:r>
              <a:rPr lang="en-US" sz="1800" b="1">
                <a:solidFill>
                  <a:srgbClr val="000000"/>
                </a:solidFill>
                <a:latin typeface="Lato" pitchFamily="34"/>
                <a:ea typeface="Lato" pitchFamily="34"/>
                <a:cs typeface="Lato" pitchFamily="34"/>
              </a:rPr>
              <a:t>ữ liệu</a:t>
            </a:r>
            <a:r>
              <a:rPr lang="en-US" sz="1800">
                <a:solidFill>
                  <a:srgbClr val="000000"/>
                </a:solidFill>
                <a:latin typeface="Lato" pitchFamily="34"/>
                <a:ea typeface="Lato" pitchFamily="34"/>
                <a:cs typeface="Lato" pitchFamily="34"/>
              </a:rPr>
              <a:t>: SST-2</a:t>
            </a:r>
            <a:r>
              <a:rPr lang="vi-VN" sz="1800">
                <a:solidFill>
                  <a:srgbClr val="000000"/>
                </a:solidFill>
                <a:latin typeface="Lato" pitchFamily="34"/>
                <a:ea typeface="Lato" pitchFamily="34"/>
                <a:cs typeface="Lato" pitchFamily="34"/>
              </a:rPr>
              <a:t> gồm</a:t>
            </a:r>
            <a:r>
              <a:rPr lang="en-US" sz="1800">
                <a:solidFill>
                  <a:srgbClr val="000000"/>
                </a:solidFill>
                <a:latin typeface="Lato" pitchFamily="34"/>
                <a:ea typeface="Lato" pitchFamily="34"/>
                <a:cs typeface="Lato" pitchFamily="34"/>
              </a:rPr>
              <a:t> 67.000 câu huấn luyện, 872 câu kiểm tra</a:t>
            </a:r>
            <a:endParaRPr lang="vi-VN" sz="1800">
              <a:solidFill>
                <a:srgbClr val="000000"/>
              </a:solidFill>
              <a:latin typeface="Lato" pitchFamily="34"/>
              <a:ea typeface="Lato" pitchFamily="34"/>
              <a:cs typeface="Lato" pitchFamily="34"/>
            </a:endParaRPr>
          </a:p>
          <a:p>
            <a:pPr lvl="2">
              <a:lnSpc>
                <a:spcPct val="150000"/>
              </a:lnSpc>
              <a:spcAft>
                <a:spcPts val="1200"/>
              </a:spcAft>
              <a:buSzPct val="100000"/>
              <a:buFont typeface="Arial" pitchFamily="34"/>
            </a:pPr>
            <a:r>
              <a:rPr lang="vi-VN" sz="1400" b="1">
                <a:solidFill>
                  <a:srgbClr val="000000"/>
                </a:solidFill>
                <a:latin typeface="Lato" pitchFamily="34"/>
                <a:ea typeface="Lato" pitchFamily="34"/>
                <a:cs typeface="Lato" pitchFamily="34"/>
              </a:rPr>
              <a:t>Dữ liệu gốc và 3 bộ dữ liệu sau khi sử dụng các kỹ thuật tăng cường dữ liệu</a:t>
            </a:r>
          </a:p>
          <a:p>
            <a:pPr lvl="1">
              <a:lnSpc>
                <a:spcPct val="150000"/>
              </a:lnSpc>
              <a:spcAft>
                <a:spcPts val="1200"/>
              </a:spcAft>
              <a:buSzPct val="100000"/>
              <a:buFont typeface="Arial" pitchFamily="34"/>
            </a:pPr>
            <a:r>
              <a:rPr lang="en-US" sz="1800" b="1">
                <a:solidFill>
                  <a:srgbClr val="000000"/>
                </a:solidFill>
                <a:latin typeface="Lato" pitchFamily="34"/>
                <a:ea typeface="Lato" pitchFamily="34"/>
                <a:cs typeface="Lato" pitchFamily="34"/>
              </a:rPr>
              <a:t>Mô hình: </a:t>
            </a:r>
            <a:r>
              <a:rPr lang="en-US" sz="1800">
                <a:solidFill>
                  <a:srgbClr val="000000"/>
                </a:solidFill>
                <a:latin typeface="Lato" pitchFamily="34"/>
                <a:ea typeface="Lato" pitchFamily="34"/>
                <a:cs typeface="Lato" pitchFamily="34"/>
              </a:rPr>
              <a:t>Naive Bayes, SVM, KNN, Decision Tree, Random Forest, ANN, RNN, LSTM, Ensemble (RNN-LSTM-ANN)</a:t>
            </a:r>
            <a:r>
              <a:rPr lang="vi-VN" sz="1800">
                <a:solidFill>
                  <a:srgbClr val="000000"/>
                </a:solidFill>
                <a:latin typeface="Lato" pitchFamily="34"/>
                <a:ea typeface="Lato" pitchFamily="34"/>
                <a:cs typeface="Lato" pitchFamily="34"/>
              </a:rPr>
              <a:t> </a:t>
            </a:r>
          </a:p>
          <a:p>
            <a:pPr lvl="1">
              <a:lnSpc>
                <a:spcPct val="150000"/>
              </a:lnSpc>
              <a:spcAft>
                <a:spcPts val="1200"/>
              </a:spcAft>
              <a:buSzPct val="100000"/>
              <a:buFont typeface="Arial" pitchFamily="34"/>
            </a:pPr>
            <a:r>
              <a:rPr lang="en-US" sz="1800" b="1">
                <a:solidFill>
                  <a:srgbClr val="000000"/>
                </a:solidFill>
                <a:latin typeface="Lato" pitchFamily="34"/>
                <a:ea typeface="Lato" pitchFamily="34"/>
                <a:cs typeface="Lato" pitchFamily="34"/>
              </a:rPr>
              <a:t>Đánh giá: </a:t>
            </a:r>
            <a:r>
              <a:rPr lang="en-US" sz="1800">
                <a:solidFill>
                  <a:srgbClr val="000000"/>
                </a:solidFill>
                <a:latin typeface="Lato" pitchFamily="34"/>
                <a:ea typeface="Lato" pitchFamily="34"/>
                <a:cs typeface="Lato" pitchFamily="34"/>
              </a:rPr>
              <a:t>Accuracy, Precision, Recall, F1-score</a:t>
            </a:r>
            <a:endParaRPr lang="vi-VN" sz="1800">
              <a:solidFill>
                <a:srgbClr val="000000"/>
              </a:solidFill>
              <a:latin typeface="Lato" pitchFamily="34"/>
              <a:ea typeface="Lato" pitchFamily="34"/>
              <a:cs typeface="Lato" pitchFamily="34"/>
            </a:endParaRPr>
          </a:p>
          <a:p>
            <a:pPr lvl="1">
              <a:lnSpc>
                <a:spcPct val="150000"/>
              </a:lnSpc>
              <a:spcAft>
                <a:spcPts val="1200"/>
              </a:spcAft>
              <a:buSzPct val="100000"/>
              <a:buFont typeface="Arial" pitchFamily="34"/>
            </a:pPr>
            <a:r>
              <a:rPr lang="vi-VN" sz="1800" b="1">
                <a:solidFill>
                  <a:srgbClr val="000000"/>
                </a:solidFill>
                <a:latin typeface="Lato" pitchFamily="34"/>
                <a:ea typeface="Lato" pitchFamily="34"/>
                <a:cs typeface="Lato" pitchFamily="34"/>
              </a:rPr>
              <a:t>Môi trường thực nghiệm: </a:t>
            </a:r>
            <a:r>
              <a:rPr lang="vi-VN" sz="1800">
                <a:solidFill>
                  <a:srgbClr val="000000"/>
                </a:solidFill>
                <a:latin typeface="Lato" pitchFamily="34"/>
                <a:ea typeface="Lato" pitchFamily="34"/>
                <a:cs typeface="Lato" pitchFamily="34"/>
              </a:rPr>
              <a:t>Colab (T4-GPU)</a:t>
            </a:r>
            <a:endParaRPr lang="en-US" sz="1800" b="1">
              <a:solidFill>
                <a:srgbClr val="000000"/>
              </a:solidFill>
              <a:latin typeface="Lato" pitchFamily="34"/>
              <a:ea typeface="Lato" pitchFamily="34"/>
              <a:cs typeface="Lato" pitchFamily="3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name="Slide75">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FEEED0-1DD8-C311-D817-7048FAC757F6}"/>
              </a:ext>
            </a:extLst>
          </p:cNvPr>
          <p:cNvSpPr txBox="1">
            <a:spLocks noGrp="1"/>
          </p:cNvSpPr>
          <p:nvPr>
            <p:ph type="sldNum" sz="quarter" idx="8"/>
          </p:nvPr>
        </p:nvSpPr>
        <p:spPr/>
        <p:txBody>
          <a:bodyPr/>
          <a:lstStyle/>
          <a:p>
            <a:pPr lvl="0"/>
            <a:fld id="{A4ABA5F5-912F-45C2-BA97-6F69474CB414}" type="slidenum">
              <a:rPr/>
              <a:t>55</a:t>
            </a:fld>
            <a:endParaRPr lang="en-US"/>
          </a:p>
        </p:txBody>
      </p:sp>
      <p:sp>
        <p:nvSpPr>
          <p:cNvPr id="3" name="Title 2">
            <a:extLst>
              <a:ext uri="{FF2B5EF4-FFF2-40B4-BE49-F238E27FC236}">
                <a16:creationId xmlns:a16="http://schemas.microsoft.com/office/drawing/2014/main" id="{F19A7F8E-839D-5F0B-6D74-EBD7E23AB74C}"/>
              </a:ext>
            </a:extLst>
          </p:cNvPr>
          <p:cNvSpPr txBox="1">
            <a:spLocks noGrp="1"/>
          </p:cNvSpPr>
          <p:nvPr>
            <p:ph type="title"/>
          </p:nvPr>
        </p:nvSpPr>
        <p:spPr>
          <a:xfrm>
            <a:off x="170663" y="87946"/>
            <a:ext cx="8673842" cy="451741"/>
          </a:xfrm>
        </p:spPr>
        <p:txBody>
          <a:bodyPr/>
          <a:lstStyle/>
          <a:p>
            <a:pPr lvl="0"/>
            <a:r>
              <a:rPr lang="vi-VN"/>
              <a:t>4.2 Ảnh hưởng của tiền xử lý và tăng cường dữ liệu</a:t>
            </a:r>
            <a:endParaRPr lang="en-US"/>
          </a:p>
        </p:txBody>
      </p:sp>
      <p:sp>
        <p:nvSpPr>
          <p:cNvPr id="4" name="Content Placeholder 3">
            <a:extLst>
              <a:ext uri="{FF2B5EF4-FFF2-40B4-BE49-F238E27FC236}">
                <a16:creationId xmlns:a16="http://schemas.microsoft.com/office/drawing/2014/main" id="{DD6DBCF4-5128-E9AE-7526-FC2AE070BF67}"/>
              </a:ext>
            </a:extLst>
          </p:cNvPr>
          <p:cNvSpPr txBox="1">
            <a:spLocks noGrp="1"/>
          </p:cNvSpPr>
          <p:nvPr>
            <p:ph type="body" sz="quarter" idx="4294967295"/>
          </p:nvPr>
        </p:nvSpPr>
        <p:spPr>
          <a:xfrm>
            <a:off x="170663" y="904204"/>
            <a:ext cx="8545031" cy="5303391"/>
          </a:xfrm>
          <a:prstGeom prst="rect">
            <a:avLst/>
          </a:prstGeom>
          <a:noFill/>
          <a:ln>
            <a:noFill/>
          </a:ln>
        </p:spPr>
        <p:txBody>
          <a:bodyPr vert="horz" wrap="square" lIns="91440" tIns="45720" rIns="91440" bIns="45720" anchor="t" anchorCtr="0" compatLnSpc="1">
            <a:noAutofit/>
          </a:bodyPr>
          <a:lstStyle/>
          <a:p>
            <a:pPr lvl="0" algn="just">
              <a:lnSpc>
                <a:spcPct val="150000"/>
              </a:lnSpc>
              <a:spcAft>
                <a:spcPts val="600"/>
              </a:spcAft>
              <a:buNone/>
            </a:pPr>
            <a:r>
              <a:rPr lang="vi-VN" sz="2200" b="1">
                <a:solidFill>
                  <a:srgbClr val="203864"/>
                </a:solidFill>
                <a:latin typeface="Lato" pitchFamily="34"/>
                <a:ea typeface="Lato" pitchFamily="34"/>
                <a:cs typeface="Lato" pitchFamily="34"/>
              </a:rPr>
              <a:t>Kết quả và Đánh giá Mô hình</a:t>
            </a:r>
            <a:endParaRPr lang="vi-VN" sz="2200">
              <a:solidFill>
                <a:srgbClr val="203864"/>
              </a:solidFill>
              <a:latin typeface="Lato" pitchFamily="34"/>
              <a:ea typeface="Lato" pitchFamily="34"/>
              <a:cs typeface="Lato" pitchFamily="34"/>
            </a:endParaRPr>
          </a:p>
          <a:p>
            <a:pPr lvl="1" algn="just">
              <a:lnSpc>
                <a:spcPct val="150000"/>
              </a:lnSpc>
              <a:spcAft>
                <a:spcPts val="600"/>
              </a:spcAft>
              <a:buSzPct val="100000"/>
              <a:buFont typeface="Arial" pitchFamily="34"/>
            </a:pPr>
            <a:r>
              <a:rPr lang="vi-VN" sz="1800" b="1">
                <a:solidFill>
                  <a:srgbClr val="000000"/>
                </a:solidFill>
                <a:latin typeface="Lato" pitchFamily="34"/>
                <a:ea typeface="Lato" pitchFamily="34"/>
                <a:cs typeface="Lato" pitchFamily="34"/>
              </a:rPr>
              <a:t>Tiền xử lý và tăng cường dữ liệu</a:t>
            </a:r>
            <a:r>
              <a:rPr lang="vi-VN" sz="1800">
                <a:solidFill>
                  <a:srgbClr val="000000"/>
                </a:solidFill>
                <a:latin typeface="Lato" pitchFamily="34"/>
                <a:ea typeface="Lato" pitchFamily="34"/>
                <a:cs typeface="Lato" pitchFamily="34"/>
              </a:rPr>
              <a:t>: EDA, EDA + Embedding, EDA + WordNet</a:t>
            </a:r>
          </a:p>
          <a:p>
            <a:pPr lvl="1" algn="just">
              <a:lnSpc>
                <a:spcPct val="150000"/>
              </a:lnSpc>
              <a:spcAft>
                <a:spcPts val="600"/>
              </a:spcAft>
              <a:buSzPct val="100000"/>
              <a:buFont typeface="Arial" pitchFamily="34"/>
            </a:pPr>
            <a:r>
              <a:rPr lang="vi-VN" sz="1800" b="1">
                <a:solidFill>
                  <a:srgbClr val="000000"/>
                </a:solidFill>
                <a:latin typeface="Lato" pitchFamily="34"/>
                <a:ea typeface="Lato" pitchFamily="34"/>
                <a:cs typeface="Lato" pitchFamily="34"/>
              </a:rPr>
              <a:t>Mô hình học sâu (ANN, RNN, LSTM)</a:t>
            </a:r>
            <a:r>
              <a:rPr lang="vi-VN" sz="1800">
                <a:solidFill>
                  <a:srgbClr val="000000"/>
                </a:solidFill>
                <a:latin typeface="Lato" pitchFamily="34"/>
                <a:ea typeface="Lato" pitchFamily="34"/>
                <a:cs typeface="Lato" pitchFamily="34"/>
              </a:rPr>
              <a:t>: F1-score cải thiện rõ rệt</a:t>
            </a:r>
          </a:p>
          <a:p>
            <a:pPr marL="0" lvl="0" indent="0" algn="just">
              <a:lnSpc>
                <a:spcPct val="150000"/>
              </a:lnSpc>
              <a:spcAft>
                <a:spcPts val="600"/>
              </a:spcAft>
              <a:buNone/>
            </a:pPr>
            <a:r>
              <a:rPr lang="vi-VN" sz="1800">
                <a:solidFill>
                  <a:srgbClr val="000000"/>
                </a:solidFill>
                <a:latin typeface="Lato" pitchFamily="34"/>
                <a:ea typeface="Lato" pitchFamily="34"/>
                <a:cs typeface="Lato" pitchFamily="34"/>
              </a:rPr>
              <a:t>	Ví dụ LSTM: 0.8272 → 0.84856 (EDA), 0.84605 (EDA + WordNet)</a:t>
            </a:r>
          </a:p>
          <a:p>
            <a:pPr lvl="1" algn="just">
              <a:lnSpc>
                <a:spcPct val="150000"/>
              </a:lnSpc>
              <a:spcAft>
                <a:spcPts val="600"/>
              </a:spcAft>
              <a:buSzPct val="100000"/>
              <a:buFont typeface="Arial" pitchFamily="34"/>
            </a:pPr>
            <a:r>
              <a:rPr lang="vi-VN" sz="1800" b="1">
                <a:solidFill>
                  <a:srgbClr val="000000"/>
                </a:solidFill>
                <a:latin typeface="Lato" pitchFamily="34"/>
                <a:ea typeface="Lato" pitchFamily="34"/>
                <a:cs typeface="Lato" pitchFamily="34"/>
              </a:rPr>
              <a:t>Mô hình Ensemble (ANN-RNN-LSTM)</a:t>
            </a:r>
            <a:r>
              <a:rPr lang="vi-VN" sz="1800">
                <a:solidFill>
                  <a:srgbClr val="000000"/>
                </a:solidFill>
                <a:latin typeface="Lato" pitchFamily="34"/>
                <a:ea typeface="Lato" pitchFamily="34"/>
                <a:cs typeface="Lato" pitchFamily="34"/>
              </a:rPr>
              <a:t>: F1-score cao nhất 0.8232 (EDA + WordNet)</a:t>
            </a:r>
          </a:p>
          <a:p>
            <a:pPr lvl="1" algn="just">
              <a:lnSpc>
                <a:spcPct val="150000"/>
              </a:lnSpc>
              <a:spcAft>
                <a:spcPts val="600"/>
              </a:spcAft>
              <a:buSzPct val="100000"/>
              <a:buFont typeface="Arial" pitchFamily="34"/>
            </a:pPr>
            <a:r>
              <a:rPr lang="vi-VN" sz="1800" b="1">
                <a:solidFill>
                  <a:srgbClr val="000000"/>
                </a:solidFill>
                <a:latin typeface="Lato" pitchFamily="34"/>
                <a:ea typeface="Lato" pitchFamily="34"/>
                <a:cs typeface="Lato" pitchFamily="34"/>
              </a:rPr>
              <a:t>Mô hình đơn giản (Naive Bayes, SVM)</a:t>
            </a:r>
            <a:r>
              <a:rPr lang="vi-VN" sz="1800">
                <a:solidFill>
                  <a:srgbClr val="000000"/>
                </a:solidFill>
                <a:latin typeface="Lato" pitchFamily="34"/>
                <a:ea typeface="Lato" pitchFamily="34"/>
                <a:cs typeface="Lato" pitchFamily="34"/>
              </a:rPr>
              <a:t>: Cải thiện nhưng không đáng kể</a:t>
            </a:r>
          </a:p>
          <a:p>
            <a:pPr lvl="1" algn="just">
              <a:lnSpc>
                <a:spcPct val="150000"/>
              </a:lnSpc>
              <a:spcAft>
                <a:spcPts val="600"/>
              </a:spcAft>
              <a:buSzPct val="100000"/>
              <a:buFont typeface="Arial" pitchFamily="34"/>
            </a:pPr>
            <a:r>
              <a:rPr lang="vi-VN" sz="1800" b="1">
                <a:solidFill>
                  <a:srgbClr val="000000"/>
                </a:solidFill>
                <a:latin typeface="Lato" pitchFamily="34"/>
                <a:ea typeface="Lato" pitchFamily="34"/>
                <a:cs typeface="Lato" pitchFamily="34"/>
              </a:rPr>
              <a:t>KNN, KMeans</a:t>
            </a:r>
            <a:r>
              <a:rPr lang="vi-VN" sz="1800">
                <a:solidFill>
                  <a:srgbClr val="000000"/>
                </a:solidFill>
                <a:latin typeface="Lato" pitchFamily="34"/>
                <a:ea typeface="Lato" pitchFamily="34"/>
                <a:cs typeface="Lato" pitchFamily="34"/>
              </a:rPr>
              <a:t>: Không cải thiện hoặc giảm hiệu suất</a:t>
            </a:r>
          </a:p>
          <a:p>
            <a:pPr lvl="0" algn="just">
              <a:lnSpc>
                <a:spcPct val="150000"/>
              </a:lnSpc>
              <a:spcAft>
                <a:spcPts val="600"/>
              </a:spcAft>
              <a:buSzPct val="100000"/>
              <a:buFont typeface="Arial" pitchFamily="34"/>
            </a:pPr>
            <a:endParaRPr lang="en-US" sz="2200">
              <a:solidFill>
                <a:srgbClr val="000000"/>
              </a:solidFill>
              <a:latin typeface="Lato" pitchFamily="34"/>
              <a:ea typeface="Lato" pitchFamily="34"/>
              <a:cs typeface="Lato" pitchFamily="3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FEEED0-1DD8-C311-D817-7048FAC757F6}"/>
              </a:ext>
            </a:extLst>
          </p:cNvPr>
          <p:cNvSpPr txBox="1">
            <a:spLocks noGrp="1"/>
          </p:cNvSpPr>
          <p:nvPr>
            <p:ph type="sldNum" sz="quarter" idx="8"/>
          </p:nvPr>
        </p:nvSpPr>
        <p:spPr/>
        <p:txBody>
          <a:bodyPr/>
          <a:lstStyle/>
          <a:p>
            <a:pPr lvl="0"/>
            <a:fld id="{A4ABA5F5-912F-45C2-BA97-6F69474CB414}" type="slidenum">
              <a:rPr/>
              <a:t>56</a:t>
            </a:fld>
            <a:endParaRPr lang="en-US"/>
          </a:p>
        </p:txBody>
      </p:sp>
      <p:sp>
        <p:nvSpPr>
          <p:cNvPr id="3" name="Title 2">
            <a:extLst>
              <a:ext uri="{FF2B5EF4-FFF2-40B4-BE49-F238E27FC236}">
                <a16:creationId xmlns:a16="http://schemas.microsoft.com/office/drawing/2014/main" id="{F19A7F8E-839D-5F0B-6D74-EBD7E23AB74C}"/>
              </a:ext>
            </a:extLst>
          </p:cNvPr>
          <p:cNvSpPr txBox="1">
            <a:spLocks noGrp="1"/>
          </p:cNvSpPr>
          <p:nvPr>
            <p:ph type="title"/>
          </p:nvPr>
        </p:nvSpPr>
        <p:spPr>
          <a:xfrm>
            <a:off x="170663" y="87946"/>
            <a:ext cx="8673842" cy="451741"/>
          </a:xfrm>
        </p:spPr>
        <p:txBody>
          <a:bodyPr/>
          <a:lstStyle/>
          <a:p>
            <a:pPr lvl="0"/>
            <a:r>
              <a:rPr lang="vi-VN"/>
              <a:t>4.2 Ảnh hưởng của tiền xử lý và tăng cường dữ liệu</a:t>
            </a:r>
            <a:endParaRPr lang="en-US"/>
          </a:p>
        </p:txBody>
      </p:sp>
      <p:sp>
        <p:nvSpPr>
          <p:cNvPr id="4" name="Content Placeholder 3">
            <a:extLst>
              <a:ext uri="{FF2B5EF4-FFF2-40B4-BE49-F238E27FC236}">
                <a16:creationId xmlns:a16="http://schemas.microsoft.com/office/drawing/2014/main" id="{DD6DBCF4-5128-E9AE-7526-FC2AE070BF67}"/>
              </a:ext>
            </a:extLst>
          </p:cNvPr>
          <p:cNvSpPr txBox="1">
            <a:spLocks noGrp="1"/>
          </p:cNvSpPr>
          <p:nvPr>
            <p:ph type="body" sz="quarter" idx="4294967295"/>
          </p:nvPr>
        </p:nvSpPr>
        <p:spPr>
          <a:xfrm>
            <a:off x="170663" y="759825"/>
            <a:ext cx="8673842" cy="5095543"/>
          </a:xfrm>
          <a:prstGeom prst="rect">
            <a:avLst/>
          </a:prstGeom>
          <a:noFill/>
          <a:ln>
            <a:noFill/>
          </a:ln>
        </p:spPr>
        <p:txBody>
          <a:bodyPr vert="horz" wrap="square" lIns="91440" tIns="45720" rIns="91440" bIns="45720" anchor="t" anchorCtr="0" compatLnSpc="1">
            <a:noAutofit/>
          </a:bodyPr>
          <a:lstStyle/>
          <a:p>
            <a:pPr lvl="0">
              <a:lnSpc>
                <a:spcPct val="150000"/>
              </a:lnSpc>
              <a:spcAft>
                <a:spcPts val="600"/>
              </a:spcAft>
              <a:buNone/>
            </a:pPr>
            <a:r>
              <a:rPr lang="vi-VN" sz="2200" b="1">
                <a:solidFill>
                  <a:srgbClr val="203864"/>
                </a:solidFill>
                <a:latin typeface="Lato" pitchFamily="34"/>
                <a:ea typeface="Lato" pitchFamily="34"/>
                <a:cs typeface="Lato" pitchFamily="34"/>
              </a:rPr>
              <a:t>Kết quả và Đánh giá Mô hình</a:t>
            </a:r>
            <a:endParaRPr lang="vi-VN" sz="2200">
              <a:solidFill>
                <a:srgbClr val="203864"/>
              </a:solidFill>
              <a:latin typeface="Lato" pitchFamily="34"/>
              <a:ea typeface="Lato" pitchFamily="34"/>
              <a:cs typeface="Lato" pitchFamily="34"/>
            </a:endParaRPr>
          </a:p>
          <a:p>
            <a:pPr lvl="1">
              <a:lnSpc>
                <a:spcPct val="150000"/>
              </a:lnSpc>
              <a:spcAft>
                <a:spcPts val="600"/>
              </a:spcAft>
              <a:buSzPct val="100000"/>
              <a:buFont typeface="Arial" pitchFamily="34"/>
            </a:pPr>
            <a:r>
              <a:rPr lang="vi-VN" sz="1800" b="1">
                <a:solidFill>
                  <a:srgbClr val="000000"/>
                </a:solidFill>
                <a:latin typeface="Lato" pitchFamily="34"/>
                <a:ea typeface="Lato" pitchFamily="34"/>
                <a:cs typeface="Lato" pitchFamily="34"/>
              </a:rPr>
              <a:t>Tiền xử lý và tăng cường dữ liệu</a:t>
            </a:r>
            <a:r>
              <a:rPr lang="vi-VN" sz="1800">
                <a:solidFill>
                  <a:srgbClr val="000000"/>
                </a:solidFill>
                <a:latin typeface="Lato" pitchFamily="34"/>
                <a:ea typeface="Lato" pitchFamily="34"/>
                <a:cs typeface="Lato" pitchFamily="34"/>
              </a:rPr>
              <a:t>: EDA, EDA + Embedding, EDA + WordNet + Embedding</a:t>
            </a:r>
          </a:p>
          <a:p>
            <a:pPr lvl="1">
              <a:lnSpc>
                <a:spcPct val="150000"/>
              </a:lnSpc>
              <a:spcAft>
                <a:spcPts val="600"/>
              </a:spcAft>
              <a:buSzPct val="100000"/>
              <a:buFont typeface="Arial" pitchFamily="34"/>
            </a:pPr>
            <a:r>
              <a:rPr lang="vi-VN" sz="1800" b="1">
                <a:solidFill>
                  <a:srgbClr val="000000"/>
                </a:solidFill>
                <a:latin typeface="Lato" pitchFamily="34"/>
                <a:ea typeface="Lato" pitchFamily="34"/>
                <a:cs typeface="Lato" pitchFamily="34"/>
              </a:rPr>
              <a:t>Mô hình học sâu (ANN, RNN, LSTM)</a:t>
            </a:r>
            <a:r>
              <a:rPr lang="vi-VN" sz="1800">
                <a:solidFill>
                  <a:srgbClr val="000000"/>
                </a:solidFill>
                <a:latin typeface="Lato" pitchFamily="34"/>
                <a:ea typeface="Lato" pitchFamily="34"/>
                <a:cs typeface="Lato" pitchFamily="34"/>
              </a:rPr>
              <a:t>: Việc sử dụng tăng cường dữ liệu giúp các mô hình cải thiện hiệu suất đáng kể trên cả 4 metrics </a:t>
            </a:r>
          </a:p>
          <a:p>
            <a:pPr lvl="2">
              <a:lnSpc>
                <a:spcPct val="150000"/>
              </a:lnSpc>
              <a:spcAft>
                <a:spcPts val="600"/>
              </a:spcAft>
              <a:buSzPct val="100000"/>
              <a:buFont typeface="Arial" pitchFamily="34"/>
            </a:pPr>
            <a:r>
              <a:rPr lang="vi-VN" sz="1400">
                <a:solidFill>
                  <a:srgbClr val="000000"/>
                </a:solidFill>
                <a:latin typeface="Lato" pitchFamily="34"/>
                <a:ea typeface="Lato" pitchFamily="34"/>
                <a:cs typeface="Lato" pitchFamily="34"/>
              </a:rPr>
              <a:t>Ví dụ F1-score của LSTM (pretrained embedding): 0.8272 (original) → 0.84856 (EDA)</a:t>
            </a:r>
          </a:p>
          <a:p>
            <a:pPr lvl="1">
              <a:lnSpc>
                <a:spcPct val="150000"/>
              </a:lnSpc>
              <a:spcAft>
                <a:spcPts val="600"/>
              </a:spcAft>
              <a:buSzPct val="100000"/>
              <a:buFont typeface="Arial" pitchFamily="34"/>
            </a:pPr>
            <a:r>
              <a:rPr lang="vi-VN" sz="1800" b="1">
                <a:solidFill>
                  <a:srgbClr val="000000"/>
                </a:solidFill>
                <a:latin typeface="Lato" pitchFamily="34"/>
                <a:ea typeface="Lato" pitchFamily="34"/>
                <a:cs typeface="Lato" pitchFamily="34"/>
              </a:rPr>
              <a:t>Mô hình học máy truyền thống: </a:t>
            </a:r>
          </a:p>
          <a:p>
            <a:pPr lvl="2">
              <a:lnSpc>
                <a:spcPct val="150000"/>
              </a:lnSpc>
              <a:spcAft>
                <a:spcPts val="600"/>
              </a:spcAft>
              <a:buSzPct val="100000"/>
              <a:buFont typeface="Arial" pitchFamily="34"/>
            </a:pPr>
            <a:r>
              <a:rPr lang="vi-VN" sz="1400" b="1">
                <a:solidFill>
                  <a:srgbClr val="000000"/>
                </a:solidFill>
                <a:latin typeface="Lato" pitchFamily="34"/>
                <a:ea typeface="Lato" pitchFamily="34"/>
                <a:cs typeface="Lato" pitchFamily="34"/>
              </a:rPr>
              <a:t>Mô hình dạng cây (Decision Tree, Random Forest): </a:t>
            </a:r>
            <a:r>
              <a:rPr lang="vi-VN" sz="1400">
                <a:solidFill>
                  <a:srgbClr val="000000"/>
                </a:solidFill>
                <a:latin typeface="Lato" pitchFamily="34"/>
                <a:ea typeface="Lato" pitchFamily="34"/>
                <a:cs typeface="Lato" pitchFamily="34"/>
              </a:rPr>
              <a:t>Có sự cải thiện nhưng không đáng kể ở Dicision Tree </a:t>
            </a:r>
          </a:p>
          <a:p>
            <a:pPr lvl="2">
              <a:lnSpc>
                <a:spcPct val="150000"/>
              </a:lnSpc>
              <a:spcAft>
                <a:spcPts val="600"/>
              </a:spcAft>
              <a:buSzPct val="100000"/>
              <a:buFont typeface="Arial" pitchFamily="34"/>
            </a:pPr>
            <a:r>
              <a:rPr lang="vi-VN" sz="1400" b="1">
                <a:solidFill>
                  <a:srgbClr val="000000"/>
                </a:solidFill>
                <a:latin typeface="Lato" pitchFamily="34"/>
                <a:ea typeface="Lato" pitchFamily="34"/>
                <a:cs typeface="Lato" pitchFamily="34"/>
              </a:rPr>
              <a:t>Mô hình đơn giản (KNN, Logistic Regression): </a:t>
            </a:r>
            <a:r>
              <a:rPr lang="vi-VN" sz="1400">
                <a:solidFill>
                  <a:srgbClr val="000000"/>
                </a:solidFill>
                <a:latin typeface="Lato" pitchFamily="34"/>
                <a:ea typeface="Lato" pitchFamily="34"/>
                <a:cs typeface="Lato" pitchFamily="34"/>
              </a:rPr>
              <a:t>Có sự cải thiện rõ rệt ở Precision và F1-score</a:t>
            </a:r>
            <a:endParaRPr lang="vi-VN" sz="1400" b="1">
              <a:solidFill>
                <a:srgbClr val="000000"/>
              </a:solidFill>
              <a:latin typeface="Lato" pitchFamily="34"/>
              <a:ea typeface="Lato" pitchFamily="34"/>
              <a:cs typeface="Lato" pitchFamily="34"/>
            </a:endParaRPr>
          </a:p>
          <a:p>
            <a:pPr lvl="2">
              <a:lnSpc>
                <a:spcPct val="150000"/>
              </a:lnSpc>
              <a:spcAft>
                <a:spcPts val="600"/>
              </a:spcAft>
              <a:buSzPct val="100000"/>
              <a:buFont typeface="Arial" pitchFamily="34"/>
            </a:pPr>
            <a:r>
              <a:rPr lang="vi-VN" sz="1400" b="1">
                <a:solidFill>
                  <a:srgbClr val="000000"/>
                </a:solidFill>
                <a:latin typeface="Lato" pitchFamily="34"/>
                <a:ea typeface="Lato" pitchFamily="34"/>
                <a:cs typeface="Lato" pitchFamily="34"/>
              </a:rPr>
              <a:t>Mô hình xác suất (Naive Bayes): </a:t>
            </a:r>
            <a:r>
              <a:rPr lang="vi-VN" sz="1400">
                <a:solidFill>
                  <a:srgbClr val="000000"/>
                </a:solidFill>
                <a:latin typeface="Lato" pitchFamily="34"/>
                <a:ea typeface="Lato" pitchFamily="34"/>
                <a:cs typeface="Lato" pitchFamily="34"/>
              </a:rPr>
              <a:t>Tăng cường dữ liệu không làm tăng, mà thậm chí làm giảm hiệu suất mô hình </a:t>
            </a:r>
            <a:endParaRPr lang="vi-VN" sz="1400" b="1">
              <a:solidFill>
                <a:srgbClr val="000000"/>
              </a:solidFill>
              <a:latin typeface="Lato" pitchFamily="34"/>
              <a:ea typeface="Lato" pitchFamily="34"/>
              <a:cs typeface="Lato" pitchFamily="34"/>
            </a:endParaRPr>
          </a:p>
          <a:p>
            <a:pPr lvl="2">
              <a:lnSpc>
                <a:spcPct val="150000"/>
              </a:lnSpc>
              <a:spcAft>
                <a:spcPts val="600"/>
              </a:spcAft>
              <a:buSzPct val="100000"/>
              <a:buFont typeface="Arial" pitchFamily="34"/>
            </a:pPr>
            <a:endParaRPr lang="en-US" sz="1400" b="1">
              <a:solidFill>
                <a:srgbClr val="000000"/>
              </a:solidFill>
              <a:latin typeface="Lato" pitchFamily="34"/>
              <a:ea typeface="Lato" pitchFamily="34"/>
              <a:cs typeface="Lato" pitchFamily="3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797983-A6E5-F7E8-CE75-77571DA5E426}"/>
              </a:ext>
            </a:extLst>
          </p:cNvPr>
          <p:cNvSpPr txBox="1">
            <a:spLocks noGrp="1"/>
          </p:cNvSpPr>
          <p:nvPr>
            <p:ph type="sldNum" sz="quarter" idx="8"/>
          </p:nvPr>
        </p:nvSpPr>
        <p:spPr/>
        <p:txBody>
          <a:bodyPr/>
          <a:lstStyle/>
          <a:p>
            <a:pPr lvl="0"/>
            <a:fld id="{03D5ED58-8A26-4D6C-A575-3236AE2602BA}" type="slidenum">
              <a:rPr/>
              <a:t>57</a:t>
            </a:fld>
            <a:endParaRPr lang="en-US"/>
          </a:p>
        </p:txBody>
      </p:sp>
      <p:sp>
        <p:nvSpPr>
          <p:cNvPr id="3" name="Title 2">
            <a:extLst>
              <a:ext uri="{FF2B5EF4-FFF2-40B4-BE49-F238E27FC236}">
                <a16:creationId xmlns:a16="http://schemas.microsoft.com/office/drawing/2014/main" id="{759F9A7B-21E5-FC8C-8C6F-7D0A8F91130D}"/>
              </a:ext>
            </a:extLst>
          </p:cNvPr>
          <p:cNvSpPr txBox="1">
            <a:spLocks noGrp="1"/>
          </p:cNvSpPr>
          <p:nvPr>
            <p:ph type="title"/>
          </p:nvPr>
        </p:nvSpPr>
        <p:spPr>
          <a:xfrm>
            <a:off x="117472" y="151671"/>
            <a:ext cx="8909054" cy="451741"/>
          </a:xfrm>
        </p:spPr>
        <p:txBody>
          <a:bodyPr/>
          <a:lstStyle/>
          <a:p>
            <a:pPr lvl="0"/>
            <a:r>
              <a:rPr lang="vi-VN" sz="2500"/>
              <a:t>4.3. Chi tiết đánh giá</a:t>
            </a:r>
            <a:endParaRPr lang="en-US" sz="2500"/>
          </a:p>
        </p:txBody>
      </p:sp>
      <p:sp>
        <p:nvSpPr>
          <p:cNvPr id="4" name="Text Placeholder 3">
            <a:extLst>
              <a:ext uri="{FF2B5EF4-FFF2-40B4-BE49-F238E27FC236}">
                <a16:creationId xmlns:a16="http://schemas.microsoft.com/office/drawing/2014/main" id="{DDB9D13D-B539-9948-F3E2-2A90C37936B4}"/>
              </a:ext>
            </a:extLst>
          </p:cNvPr>
          <p:cNvSpPr txBox="1">
            <a:spLocks noGrp="1"/>
          </p:cNvSpPr>
          <p:nvPr>
            <p:ph type="body" sz="quarter" idx="4294967295"/>
          </p:nvPr>
        </p:nvSpPr>
        <p:spPr>
          <a:xfrm>
            <a:off x="234945" y="963164"/>
            <a:ext cx="8674098" cy="5132828"/>
          </a:xfrm>
          <a:prstGeom prst="rect">
            <a:avLst/>
          </a:prstGeom>
          <a:noFill/>
          <a:ln>
            <a:noFill/>
          </a:ln>
        </p:spPr>
        <p:txBody>
          <a:bodyPr vert="horz" wrap="square" lIns="91440" tIns="45720" rIns="91440" bIns="45720" anchor="t" anchorCtr="0" compatLnSpc="1">
            <a:noAutofit/>
          </a:bodyPr>
          <a:lstStyle/>
          <a:p>
            <a:pPr marL="0" lvl="0" indent="0">
              <a:buNone/>
            </a:pPr>
            <a:r>
              <a:rPr lang="vi-VN" sz="2200" b="1">
                <a:solidFill>
                  <a:srgbClr val="203864"/>
                </a:solidFill>
                <a:latin typeface="Lato" pitchFamily="34"/>
                <a:ea typeface="Lato" pitchFamily="34"/>
                <a:cs typeface="Lato" pitchFamily="34"/>
              </a:rPr>
              <a:t>Thuật toán học sâu</a:t>
            </a:r>
            <a:endParaRPr lang="en-US" sz="2200" b="1">
              <a:solidFill>
                <a:srgbClr val="203864"/>
              </a:solidFill>
              <a:latin typeface="Lato" pitchFamily="34"/>
              <a:ea typeface="Lato" pitchFamily="34"/>
              <a:cs typeface="Lato" pitchFamily="34"/>
            </a:endParaRPr>
          </a:p>
        </p:txBody>
      </p:sp>
      <p:pic>
        <p:nvPicPr>
          <p:cNvPr id="5" name="Picture 5">
            <a:extLst>
              <a:ext uri="{FF2B5EF4-FFF2-40B4-BE49-F238E27FC236}">
                <a16:creationId xmlns:a16="http://schemas.microsoft.com/office/drawing/2014/main" id="{C5CCBB57-ABFF-3F7D-E252-3A9A04EB15B9}"/>
              </a:ext>
            </a:extLst>
          </p:cNvPr>
          <p:cNvPicPr>
            <a:picLocks noChangeAspect="1"/>
          </p:cNvPicPr>
          <p:nvPr/>
        </p:nvPicPr>
        <p:blipFill>
          <a:blip r:embed="rId3"/>
          <a:stretch>
            <a:fillRect/>
          </a:stretch>
        </p:blipFill>
        <p:spPr>
          <a:xfrm>
            <a:off x="547048" y="1622273"/>
            <a:ext cx="8226079" cy="2912400"/>
          </a:xfrm>
          <a:prstGeom prst="rect">
            <a:avLst/>
          </a:prstGeom>
          <a:noFill/>
          <a:ln cap="flat">
            <a:noFill/>
          </a:ln>
        </p:spPr>
      </p:pic>
      <p:sp>
        <p:nvSpPr>
          <p:cNvPr id="6" name="TextBox 6">
            <a:extLst>
              <a:ext uri="{FF2B5EF4-FFF2-40B4-BE49-F238E27FC236}">
                <a16:creationId xmlns:a16="http://schemas.microsoft.com/office/drawing/2014/main" id="{4D2C61E7-1CF1-D161-01EF-AD8CA0CDF545}"/>
              </a:ext>
            </a:extLst>
          </p:cNvPr>
          <p:cNvSpPr txBox="1"/>
          <p:nvPr/>
        </p:nvSpPr>
        <p:spPr>
          <a:xfrm>
            <a:off x="3726024" y="4403412"/>
            <a:ext cx="1868128" cy="369335"/>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1" i="0" u="none" strike="noStrike" kern="1200" cap="none" spc="0" baseline="0">
                <a:solidFill>
                  <a:srgbClr val="C00000"/>
                </a:solidFill>
                <a:uFillTx/>
                <a:latin typeface="Arial" pitchFamily="34"/>
              </a:rPr>
              <a:t>Bộ dữ liệu gốc</a:t>
            </a:r>
            <a:endParaRPr lang="en-US" sz="1800" b="0" i="0" u="none" strike="noStrike" kern="1200" cap="none" spc="0" baseline="0">
              <a:solidFill>
                <a:srgbClr val="C00000"/>
              </a:solidFill>
              <a:uFillTx/>
              <a:latin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3A91F-08FB-6502-1BC1-0FB601FFC1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49D73D-5206-100E-21E4-360B447D7CE8}"/>
              </a:ext>
            </a:extLst>
          </p:cNvPr>
          <p:cNvSpPr txBox="1">
            <a:spLocks noGrp="1"/>
          </p:cNvSpPr>
          <p:nvPr>
            <p:ph type="sldNum" sz="quarter" idx="8"/>
          </p:nvPr>
        </p:nvSpPr>
        <p:spPr/>
        <p:txBody>
          <a:bodyPr/>
          <a:lstStyle/>
          <a:p>
            <a:pPr lvl="0"/>
            <a:fld id="{2E549387-A42D-4CAC-875C-13EDD04E37B3}" type="slidenum">
              <a:rPr/>
              <a:t>58</a:t>
            </a:fld>
            <a:endParaRPr lang="en-US"/>
          </a:p>
        </p:txBody>
      </p:sp>
      <p:sp>
        <p:nvSpPr>
          <p:cNvPr id="3" name="Title 2">
            <a:extLst>
              <a:ext uri="{FF2B5EF4-FFF2-40B4-BE49-F238E27FC236}">
                <a16:creationId xmlns:a16="http://schemas.microsoft.com/office/drawing/2014/main" id="{3CE62DD5-B78F-B23A-5FD4-237DBF04E9AE}"/>
              </a:ext>
            </a:extLst>
          </p:cNvPr>
          <p:cNvSpPr txBox="1">
            <a:spLocks noGrp="1"/>
          </p:cNvSpPr>
          <p:nvPr>
            <p:ph type="title"/>
          </p:nvPr>
        </p:nvSpPr>
        <p:spPr>
          <a:xfrm>
            <a:off x="117472" y="151671"/>
            <a:ext cx="8909054" cy="451741"/>
          </a:xfrm>
        </p:spPr>
        <p:txBody>
          <a:bodyPr/>
          <a:lstStyle/>
          <a:p>
            <a:pPr lvl="0"/>
            <a:r>
              <a:rPr lang="vi-VN" sz="2500"/>
              <a:t>4.3. Chi tiết đánh giá</a:t>
            </a:r>
            <a:endParaRPr lang="en-US" sz="2500"/>
          </a:p>
        </p:txBody>
      </p:sp>
      <p:sp>
        <p:nvSpPr>
          <p:cNvPr id="4" name="Text Placeholder 3">
            <a:extLst>
              <a:ext uri="{FF2B5EF4-FFF2-40B4-BE49-F238E27FC236}">
                <a16:creationId xmlns:a16="http://schemas.microsoft.com/office/drawing/2014/main" id="{52551CA5-AA26-F1EF-C1D8-1E1BA27D007C}"/>
              </a:ext>
            </a:extLst>
          </p:cNvPr>
          <p:cNvSpPr txBox="1">
            <a:spLocks noGrp="1"/>
          </p:cNvSpPr>
          <p:nvPr>
            <p:ph type="body" sz="quarter" idx="4294967295"/>
          </p:nvPr>
        </p:nvSpPr>
        <p:spPr>
          <a:xfrm>
            <a:off x="234945" y="963164"/>
            <a:ext cx="8674098" cy="5132828"/>
          </a:xfrm>
          <a:prstGeom prst="rect">
            <a:avLst/>
          </a:prstGeom>
          <a:noFill/>
          <a:ln>
            <a:noFill/>
          </a:ln>
        </p:spPr>
        <p:txBody>
          <a:bodyPr vert="horz" wrap="square" lIns="91440" tIns="45720" rIns="91440" bIns="45720" anchor="t" anchorCtr="0" compatLnSpc="1">
            <a:noAutofit/>
          </a:bodyPr>
          <a:lstStyle/>
          <a:p>
            <a:pPr marL="0" lvl="0" indent="0">
              <a:buNone/>
            </a:pPr>
            <a:r>
              <a:rPr lang="vi-VN" sz="2200" b="1">
                <a:solidFill>
                  <a:srgbClr val="203864"/>
                </a:solidFill>
                <a:latin typeface="Lato" pitchFamily="34"/>
                <a:ea typeface="Lato" pitchFamily="34"/>
                <a:cs typeface="Lato" pitchFamily="34"/>
              </a:rPr>
              <a:t>Thuật toán học sâu</a:t>
            </a:r>
            <a:endParaRPr lang="en-US" sz="2200" b="1">
              <a:solidFill>
                <a:srgbClr val="203864"/>
              </a:solidFill>
              <a:latin typeface="Lato" pitchFamily="34"/>
              <a:ea typeface="Lato" pitchFamily="34"/>
              <a:cs typeface="Lato" pitchFamily="34"/>
            </a:endParaRPr>
          </a:p>
        </p:txBody>
      </p:sp>
      <p:pic>
        <p:nvPicPr>
          <p:cNvPr id="5" name="Picture 6">
            <a:extLst>
              <a:ext uri="{FF2B5EF4-FFF2-40B4-BE49-F238E27FC236}">
                <a16:creationId xmlns:a16="http://schemas.microsoft.com/office/drawing/2014/main" id="{B3A37189-C7DE-620E-67A6-E3186914A313}"/>
              </a:ext>
            </a:extLst>
          </p:cNvPr>
          <p:cNvPicPr>
            <a:picLocks noChangeAspect="1"/>
          </p:cNvPicPr>
          <p:nvPr/>
        </p:nvPicPr>
        <p:blipFill>
          <a:blip r:embed="rId3"/>
          <a:stretch>
            <a:fillRect/>
          </a:stretch>
        </p:blipFill>
        <p:spPr>
          <a:xfrm>
            <a:off x="761667" y="1770132"/>
            <a:ext cx="7620664" cy="2720577"/>
          </a:xfrm>
          <a:prstGeom prst="rect">
            <a:avLst/>
          </a:prstGeom>
          <a:noFill/>
          <a:ln cap="flat">
            <a:noFill/>
          </a:ln>
        </p:spPr>
      </p:pic>
      <p:sp>
        <p:nvSpPr>
          <p:cNvPr id="6" name="TextBox 4">
            <a:extLst>
              <a:ext uri="{FF2B5EF4-FFF2-40B4-BE49-F238E27FC236}">
                <a16:creationId xmlns:a16="http://schemas.microsoft.com/office/drawing/2014/main" id="{40C50DBF-BFE6-A803-71BD-FE074DD21A83}"/>
              </a:ext>
            </a:extLst>
          </p:cNvPr>
          <p:cNvSpPr txBox="1"/>
          <p:nvPr/>
        </p:nvSpPr>
        <p:spPr>
          <a:xfrm>
            <a:off x="2002673" y="4481136"/>
            <a:ext cx="6032086" cy="369335"/>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1" i="0" u="none" strike="noStrike" kern="1200" cap="none" spc="0" baseline="0">
                <a:solidFill>
                  <a:srgbClr val="C00000"/>
                </a:solidFill>
                <a:uFillTx/>
                <a:latin typeface="Arial" pitchFamily="34"/>
              </a:rPr>
              <a:t>Bộ dữ liệu gốc và dữ liệu từ phương pháp EDA</a:t>
            </a:r>
            <a:endParaRPr lang="en-US" sz="1800" b="0" i="0" u="none" strike="noStrike" kern="1200" cap="none" spc="0" baseline="0">
              <a:solidFill>
                <a:srgbClr val="C00000"/>
              </a:solidFill>
              <a:uFillTx/>
              <a:latin typeface="Calibri"/>
            </a:endParaRPr>
          </a:p>
        </p:txBody>
      </p:sp>
    </p:spTree>
    <p:extLst>
      <p:ext uri="{BB962C8B-B14F-4D97-AF65-F5344CB8AC3E}">
        <p14:creationId xmlns:p14="http://schemas.microsoft.com/office/powerpoint/2010/main" val="1008658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73">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F24187-03A8-88D6-BF89-B92574419B57}"/>
              </a:ext>
            </a:extLst>
          </p:cNvPr>
          <p:cNvSpPr txBox="1">
            <a:spLocks noGrp="1"/>
          </p:cNvSpPr>
          <p:nvPr>
            <p:ph type="sldNum" sz="quarter" idx="8"/>
          </p:nvPr>
        </p:nvSpPr>
        <p:spPr/>
        <p:txBody>
          <a:bodyPr/>
          <a:lstStyle/>
          <a:p>
            <a:pPr lvl="0"/>
            <a:fld id="{462F0690-8E35-4163-9521-380A8EF8D09A}" type="slidenum">
              <a:rPr/>
              <a:t>59</a:t>
            </a:fld>
            <a:endParaRPr lang="en-US"/>
          </a:p>
        </p:txBody>
      </p:sp>
      <p:sp>
        <p:nvSpPr>
          <p:cNvPr id="3" name="Title 2">
            <a:extLst>
              <a:ext uri="{FF2B5EF4-FFF2-40B4-BE49-F238E27FC236}">
                <a16:creationId xmlns:a16="http://schemas.microsoft.com/office/drawing/2014/main" id="{63486DE7-FCF1-2149-F40E-416124B153CB}"/>
              </a:ext>
            </a:extLst>
          </p:cNvPr>
          <p:cNvSpPr txBox="1">
            <a:spLocks noGrp="1"/>
          </p:cNvSpPr>
          <p:nvPr>
            <p:ph type="title"/>
          </p:nvPr>
        </p:nvSpPr>
        <p:spPr>
          <a:xfrm>
            <a:off x="117472" y="151671"/>
            <a:ext cx="8909054" cy="451741"/>
          </a:xfrm>
        </p:spPr>
        <p:txBody>
          <a:bodyPr/>
          <a:lstStyle/>
          <a:p>
            <a:pPr lvl="0"/>
            <a:r>
              <a:rPr lang="vi-VN" sz="2500"/>
              <a:t>4.3. Chi tiết đánh giá</a:t>
            </a:r>
            <a:endParaRPr lang="en-US" sz="2500"/>
          </a:p>
        </p:txBody>
      </p:sp>
      <p:sp>
        <p:nvSpPr>
          <p:cNvPr id="4" name="Text Placeholder 3">
            <a:extLst>
              <a:ext uri="{FF2B5EF4-FFF2-40B4-BE49-F238E27FC236}">
                <a16:creationId xmlns:a16="http://schemas.microsoft.com/office/drawing/2014/main" id="{F1245C12-D641-436D-1D3A-F3293CDF21C2}"/>
              </a:ext>
            </a:extLst>
          </p:cNvPr>
          <p:cNvSpPr txBox="1">
            <a:spLocks noGrp="1"/>
          </p:cNvSpPr>
          <p:nvPr>
            <p:ph type="body" sz="quarter" idx="4294967295"/>
          </p:nvPr>
        </p:nvSpPr>
        <p:spPr>
          <a:xfrm>
            <a:off x="234945" y="963164"/>
            <a:ext cx="8674098" cy="5132828"/>
          </a:xfrm>
          <a:prstGeom prst="rect">
            <a:avLst/>
          </a:prstGeom>
          <a:noFill/>
          <a:ln>
            <a:noFill/>
          </a:ln>
        </p:spPr>
        <p:txBody>
          <a:bodyPr vert="horz" wrap="square" lIns="91440" tIns="45720" rIns="91440" bIns="45720" anchor="t" anchorCtr="0" compatLnSpc="1">
            <a:noAutofit/>
          </a:bodyPr>
          <a:lstStyle/>
          <a:p>
            <a:pPr marL="0" lvl="0" indent="0">
              <a:buNone/>
            </a:pPr>
            <a:r>
              <a:rPr lang="vi-VN" sz="2200" b="1">
                <a:solidFill>
                  <a:srgbClr val="203864"/>
                </a:solidFill>
                <a:latin typeface="Lato" pitchFamily="34"/>
                <a:ea typeface="Lato" pitchFamily="34"/>
                <a:cs typeface="Lato" pitchFamily="34"/>
              </a:rPr>
              <a:t>Thuật toán học sâu</a:t>
            </a:r>
            <a:endParaRPr lang="en-US" sz="2200" b="1">
              <a:solidFill>
                <a:srgbClr val="203864"/>
              </a:solidFill>
              <a:latin typeface="Lato" pitchFamily="34"/>
              <a:ea typeface="Lato" pitchFamily="34"/>
              <a:cs typeface="Lato" pitchFamily="34"/>
            </a:endParaRPr>
          </a:p>
        </p:txBody>
      </p:sp>
      <p:pic>
        <p:nvPicPr>
          <p:cNvPr id="5" name="Picture 5">
            <a:extLst>
              <a:ext uri="{FF2B5EF4-FFF2-40B4-BE49-F238E27FC236}">
                <a16:creationId xmlns:a16="http://schemas.microsoft.com/office/drawing/2014/main" id="{DC420BB9-7725-08E3-1DF0-86A02E0C804B}"/>
              </a:ext>
            </a:extLst>
          </p:cNvPr>
          <p:cNvPicPr>
            <a:picLocks noChangeAspect="1"/>
          </p:cNvPicPr>
          <p:nvPr/>
        </p:nvPicPr>
        <p:blipFill>
          <a:blip r:embed="rId2"/>
          <a:stretch>
            <a:fillRect/>
          </a:stretch>
        </p:blipFill>
        <p:spPr>
          <a:xfrm>
            <a:off x="460857" y="1601352"/>
            <a:ext cx="8222293" cy="2770357"/>
          </a:xfrm>
          <a:prstGeom prst="rect">
            <a:avLst/>
          </a:prstGeom>
          <a:noFill/>
          <a:ln cap="flat">
            <a:noFill/>
          </a:ln>
        </p:spPr>
      </p:pic>
      <p:sp>
        <p:nvSpPr>
          <p:cNvPr id="6" name="TextBox 4">
            <a:extLst>
              <a:ext uri="{FF2B5EF4-FFF2-40B4-BE49-F238E27FC236}">
                <a16:creationId xmlns:a16="http://schemas.microsoft.com/office/drawing/2014/main" id="{26B7FC81-DA31-4207-83E7-939772FF119C}"/>
              </a:ext>
            </a:extLst>
          </p:cNvPr>
          <p:cNvSpPr txBox="1"/>
          <p:nvPr/>
        </p:nvSpPr>
        <p:spPr>
          <a:xfrm>
            <a:off x="2168014" y="4362136"/>
            <a:ext cx="6101425" cy="369335"/>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1" i="0" u="none" strike="noStrike" kern="1200" cap="none" spc="0" baseline="0">
                <a:solidFill>
                  <a:srgbClr val="C00000"/>
                </a:solidFill>
                <a:uFillTx/>
                <a:latin typeface="Lato" pitchFamily="34"/>
                <a:ea typeface="Lato" pitchFamily="34"/>
                <a:cs typeface="Lato" pitchFamily="34"/>
              </a:rPr>
              <a:t>Bộ dữ liệu gốc và dữ liệu từ PP EDA, Embedding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46C93-5F84-4DC1-0508-1571C999B703}"/>
              </a:ext>
            </a:extLst>
          </p:cNvPr>
          <p:cNvSpPr txBox="1">
            <a:spLocks noGrp="1"/>
          </p:cNvSpPr>
          <p:nvPr>
            <p:ph type="sldNum" sz="quarter" idx="8"/>
          </p:nvPr>
        </p:nvSpPr>
        <p:spPr/>
        <p:txBody>
          <a:bodyPr/>
          <a:lstStyle/>
          <a:p>
            <a:pPr lvl="0"/>
            <a:fld id="{6FD5857C-92F9-40E2-957B-76D3D4943CF9}" type="slidenum">
              <a:rPr/>
              <a:t>6</a:t>
            </a:fld>
            <a:endParaRPr lang="en-US"/>
          </a:p>
        </p:txBody>
      </p:sp>
      <p:sp>
        <p:nvSpPr>
          <p:cNvPr id="3" name="Title 2">
            <a:extLst>
              <a:ext uri="{FF2B5EF4-FFF2-40B4-BE49-F238E27FC236}">
                <a16:creationId xmlns:a16="http://schemas.microsoft.com/office/drawing/2014/main" id="{C64BC670-4180-ED39-ADCD-CC54F742DE62}"/>
              </a:ext>
            </a:extLst>
          </p:cNvPr>
          <p:cNvSpPr txBox="1">
            <a:spLocks noGrp="1"/>
          </p:cNvSpPr>
          <p:nvPr>
            <p:ph type="title"/>
          </p:nvPr>
        </p:nvSpPr>
        <p:spPr>
          <a:xfrm>
            <a:off x="123105" y="78610"/>
            <a:ext cx="8673842" cy="451741"/>
          </a:xfrm>
        </p:spPr>
        <p:txBody>
          <a:bodyPr/>
          <a:lstStyle/>
          <a:p>
            <a:pPr lvl="0"/>
            <a:r>
              <a:rPr lang="vi-VN"/>
              <a:t>2.1. Bộ dữ liệu</a:t>
            </a:r>
            <a:endParaRPr lang="en-US"/>
          </a:p>
        </p:txBody>
      </p:sp>
      <p:sp>
        <p:nvSpPr>
          <p:cNvPr id="4" name="Content Placeholder 3">
            <a:extLst>
              <a:ext uri="{FF2B5EF4-FFF2-40B4-BE49-F238E27FC236}">
                <a16:creationId xmlns:a16="http://schemas.microsoft.com/office/drawing/2014/main" id="{B620D7E6-440A-C7BC-9327-4CAD89F0571D}"/>
              </a:ext>
            </a:extLst>
          </p:cNvPr>
          <p:cNvSpPr txBox="1">
            <a:spLocks noGrp="1"/>
          </p:cNvSpPr>
          <p:nvPr>
            <p:ph type="body" sz="quarter" idx="4294967295"/>
          </p:nvPr>
        </p:nvSpPr>
        <p:spPr>
          <a:xfrm>
            <a:off x="206480" y="899541"/>
            <a:ext cx="8590477" cy="5303391"/>
          </a:xfrm>
          <a:prstGeom prst="rect">
            <a:avLst/>
          </a:prstGeom>
          <a:noFill/>
          <a:ln>
            <a:noFill/>
          </a:ln>
        </p:spPr>
        <p:txBody>
          <a:bodyPr vert="horz" wrap="square" lIns="91440" tIns="45720" rIns="91440" bIns="45720" anchor="t" anchorCtr="0" compatLnSpc="1">
            <a:noAutofit/>
          </a:bodyPr>
          <a:lstStyle/>
          <a:p>
            <a:pPr lvl="0" algn="just">
              <a:lnSpc>
                <a:spcPct val="100000"/>
              </a:lnSpc>
              <a:spcAft>
                <a:spcPts val="600"/>
              </a:spcAft>
              <a:buNone/>
            </a:pPr>
            <a:r>
              <a:rPr lang="vi-VN" sz="2100" b="1">
                <a:solidFill>
                  <a:srgbClr val="203864"/>
                </a:solidFill>
                <a:latin typeface="Lato" pitchFamily="34"/>
                <a:ea typeface="Lato" pitchFamily="34"/>
                <a:cs typeface="Lato" pitchFamily="34"/>
              </a:rPr>
              <a:t>Stanford Sentiment Treebank 2 (SST-2)</a:t>
            </a:r>
            <a:endParaRPr lang="vi-VN" sz="2100">
              <a:solidFill>
                <a:srgbClr val="203864"/>
              </a:solidFill>
              <a:latin typeface="Lato" pitchFamily="34"/>
              <a:ea typeface="Lato" pitchFamily="34"/>
              <a:cs typeface="Lato" pitchFamily="34"/>
            </a:endParaRPr>
          </a:p>
          <a:p>
            <a:pPr lvl="1" algn="just">
              <a:lnSpc>
                <a:spcPct val="100000"/>
              </a:lnSpc>
              <a:spcAft>
                <a:spcPts val="600"/>
              </a:spcAft>
              <a:buSzPct val="100000"/>
              <a:buFont typeface="Arial" pitchFamily="34"/>
            </a:pPr>
            <a:r>
              <a:rPr lang="vi-VN" sz="2100">
                <a:solidFill>
                  <a:srgbClr val="000000"/>
                </a:solidFill>
                <a:latin typeface="Lato" pitchFamily="34"/>
                <a:ea typeface="Lato" pitchFamily="34"/>
                <a:cs typeface="Lato" pitchFamily="34"/>
              </a:rPr>
              <a:t> Tập con của </a:t>
            </a:r>
            <a:r>
              <a:rPr lang="vi-VN" sz="2100" b="1">
                <a:solidFill>
                  <a:srgbClr val="203864"/>
                </a:solidFill>
                <a:latin typeface="Lato" pitchFamily="34"/>
                <a:ea typeface="Lato" pitchFamily="34"/>
                <a:cs typeface="Lato" pitchFamily="34"/>
              </a:rPr>
              <a:t>Stanford Sentiment Treebank Dataset</a:t>
            </a:r>
          </a:p>
          <a:p>
            <a:pPr lvl="1" algn="just">
              <a:lnSpc>
                <a:spcPct val="100000"/>
              </a:lnSpc>
              <a:spcAft>
                <a:spcPts val="600"/>
              </a:spcAft>
              <a:buSzPct val="100000"/>
              <a:buFont typeface="Arial" pitchFamily="34"/>
            </a:pPr>
            <a:r>
              <a:rPr lang="vi-VN" sz="2100">
                <a:solidFill>
                  <a:srgbClr val="000000"/>
                </a:solidFill>
                <a:latin typeface="Lato" pitchFamily="34"/>
                <a:ea typeface="Lato" pitchFamily="34"/>
                <a:cs typeface="Lato" pitchFamily="34"/>
              </a:rPr>
              <a:t>Ứng dụng rộng rãi trong lĩnh vực Xử lý ngôn ngữ tự nhiên </a:t>
            </a:r>
            <a:r>
              <a:rPr lang="vi-VN" sz="2100" b="1">
                <a:solidFill>
                  <a:srgbClr val="000000"/>
                </a:solidFill>
                <a:latin typeface="Lato" pitchFamily="34"/>
                <a:ea typeface="Lato" pitchFamily="34"/>
                <a:cs typeface="Lato" pitchFamily="34"/>
              </a:rPr>
              <a:t>(NLP) </a:t>
            </a:r>
            <a:endParaRPr lang="vi-VN" sz="2100" b="1">
              <a:solidFill>
                <a:srgbClr val="203864"/>
              </a:solidFill>
              <a:latin typeface="Lato" pitchFamily="34"/>
              <a:ea typeface="Lato" pitchFamily="34"/>
              <a:cs typeface="Lato" pitchFamily="34"/>
            </a:endParaRPr>
          </a:p>
          <a:p>
            <a:pPr marL="0" lvl="0" indent="0" algn="just">
              <a:lnSpc>
                <a:spcPct val="100000"/>
              </a:lnSpc>
              <a:spcAft>
                <a:spcPts val="600"/>
              </a:spcAft>
              <a:buNone/>
            </a:pPr>
            <a:r>
              <a:rPr lang="vi-VN" sz="2100" b="1">
                <a:solidFill>
                  <a:srgbClr val="203864"/>
                </a:solidFill>
                <a:latin typeface="Lato" pitchFamily="34"/>
                <a:ea typeface="Lato" pitchFamily="34"/>
                <a:cs typeface="Lato" pitchFamily="34"/>
              </a:rPr>
              <a:t>Đặc điểm của bộ dữ liệu SST-2</a:t>
            </a:r>
          </a:p>
          <a:p>
            <a:pPr lvl="1" algn="just">
              <a:lnSpc>
                <a:spcPct val="100000"/>
              </a:lnSpc>
              <a:spcAft>
                <a:spcPts val="600"/>
              </a:spcAft>
              <a:buSzPct val="100000"/>
              <a:buFont typeface="Arial" pitchFamily="34"/>
            </a:pPr>
            <a:r>
              <a:rPr lang="vi-VN" sz="2100">
                <a:solidFill>
                  <a:srgbClr val="000000"/>
                </a:solidFill>
                <a:latin typeface="Lato" pitchFamily="34"/>
                <a:ea typeface="Lato" pitchFamily="34"/>
                <a:cs typeface="Lato" pitchFamily="34"/>
              </a:rPr>
              <a:t>Ngôn ngữ: Tiếng Anh</a:t>
            </a:r>
          </a:p>
          <a:p>
            <a:pPr lvl="1" algn="just">
              <a:lnSpc>
                <a:spcPct val="100000"/>
              </a:lnSpc>
              <a:spcAft>
                <a:spcPts val="600"/>
              </a:spcAft>
              <a:buSzPct val="100000"/>
              <a:buFont typeface="Arial" pitchFamily="34"/>
            </a:pPr>
            <a:r>
              <a:rPr lang="vi-VN" sz="2100">
                <a:solidFill>
                  <a:srgbClr val="000000"/>
                </a:solidFill>
                <a:latin typeface="Lato" pitchFamily="34"/>
                <a:ea typeface="Lato" pitchFamily="34"/>
                <a:cs typeface="Lato" pitchFamily="34"/>
              </a:rPr>
              <a:t>Số lượng mẫu huấn luyện: 67,000 câu </a:t>
            </a:r>
          </a:p>
          <a:p>
            <a:pPr lvl="1" algn="just">
              <a:lnSpc>
                <a:spcPct val="100000"/>
              </a:lnSpc>
              <a:spcAft>
                <a:spcPts val="600"/>
              </a:spcAft>
              <a:buSzPct val="100000"/>
              <a:buFont typeface="Arial" pitchFamily="34"/>
            </a:pPr>
            <a:r>
              <a:rPr lang="vi-VN" sz="2100">
                <a:solidFill>
                  <a:srgbClr val="000000"/>
                </a:solidFill>
                <a:latin typeface="Lato" pitchFamily="34"/>
                <a:ea typeface="Lato" pitchFamily="34"/>
                <a:cs typeface="Lato" pitchFamily="34"/>
              </a:rPr>
              <a:t>Tập kiểm tra: 872 câu </a:t>
            </a:r>
          </a:p>
          <a:p>
            <a:pPr lvl="1" algn="just">
              <a:lnSpc>
                <a:spcPct val="100000"/>
              </a:lnSpc>
              <a:spcAft>
                <a:spcPts val="600"/>
              </a:spcAft>
              <a:buSzPct val="100000"/>
              <a:buFont typeface="Arial" pitchFamily="34"/>
            </a:pPr>
            <a:r>
              <a:rPr lang="vi-VN" sz="2100">
                <a:solidFill>
                  <a:srgbClr val="000000"/>
                </a:solidFill>
                <a:latin typeface="Lato" pitchFamily="34"/>
                <a:ea typeface="Lato" pitchFamily="34"/>
                <a:cs typeface="Lato" pitchFamily="34"/>
              </a:rPr>
              <a:t>Số lượng nhãn: Chỉ có 2 nhãn</a:t>
            </a:r>
          </a:p>
          <a:p>
            <a:pPr marL="457200" lvl="1" indent="0" algn="just">
              <a:lnSpc>
                <a:spcPct val="100000"/>
              </a:lnSpc>
              <a:spcAft>
                <a:spcPts val="600"/>
              </a:spcAft>
              <a:buNone/>
            </a:pPr>
            <a:r>
              <a:rPr lang="vi-VN" sz="2100">
                <a:solidFill>
                  <a:srgbClr val="000000"/>
                </a:solidFill>
                <a:latin typeface="Lato" pitchFamily="34"/>
                <a:ea typeface="Lato" pitchFamily="34"/>
                <a:cs typeface="Lato" pitchFamily="34"/>
              </a:rPr>
              <a:t>	– 1: Đại diện nhãn tích cực (Positive) </a:t>
            </a:r>
          </a:p>
          <a:p>
            <a:pPr marL="457200" lvl="1" indent="0" algn="just">
              <a:lnSpc>
                <a:spcPct val="100000"/>
              </a:lnSpc>
              <a:spcAft>
                <a:spcPts val="600"/>
              </a:spcAft>
              <a:buNone/>
            </a:pPr>
            <a:r>
              <a:rPr lang="vi-VN" sz="2100">
                <a:solidFill>
                  <a:srgbClr val="000000"/>
                </a:solidFill>
                <a:latin typeface="Lato" pitchFamily="34"/>
                <a:ea typeface="Lato" pitchFamily="34"/>
                <a:cs typeface="Lato" pitchFamily="34"/>
              </a:rPr>
              <a:t>	– 0: Đại diện nhãn tiêu cực (Negative)</a:t>
            </a:r>
            <a:endParaRPr lang="en-US" sz="2100">
              <a:solidFill>
                <a:srgbClr val="000000"/>
              </a:solidFill>
              <a:latin typeface="Lato" pitchFamily="34"/>
              <a:ea typeface="Lato" pitchFamily="34"/>
              <a:cs typeface="Lato" pitchFamily="34"/>
            </a:endParaRPr>
          </a:p>
          <a:p>
            <a:pPr lvl="0">
              <a:lnSpc>
                <a:spcPct val="100000"/>
              </a:lnSpc>
              <a:spcAft>
                <a:spcPts val="600"/>
              </a:spcAft>
              <a:buSzPct val="100000"/>
              <a:buFont typeface="Arial" pitchFamily="34"/>
            </a:pPr>
            <a:endParaRPr lang="en-US">
              <a:solidFill>
                <a:srgbClr val="000000"/>
              </a:solidFill>
              <a:latin typeface="Lato" pitchFamily="34"/>
              <a:ea typeface="Lato" pitchFamily="34"/>
              <a:cs typeface="Lato" pitchFamily="34"/>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03A3A8-FFFD-CCB1-84C8-F7420CB326B2}"/>
              </a:ext>
            </a:extLst>
          </p:cNvPr>
          <p:cNvSpPr txBox="1">
            <a:spLocks noGrp="1"/>
          </p:cNvSpPr>
          <p:nvPr>
            <p:ph type="sldNum" sz="quarter" idx="8"/>
          </p:nvPr>
        </p:nvSpPr>
        <p:spPr/>
        <p:txBody>
          <a:bodyPr/>
          <a:lstStyle/>
          <a:p>
            <a:pPr lvl="0"/>
            <a:fld id="{E2F06BD4-A00E-4761-ACA7-9337D28A0EE2}" type="slidenum">
              <a:rPr/>
              <a:t>60</a:t>
            </a:fld>
            <a:endParaRPr lang="en-US"/>
          </a:p>
        </p:txBody>
      </p:sp>
      <p:sp>
        <p:nvSpPr>
          <p:cNvPr id="3" name="Title 2">
            <a:extLst>
              <a:ext uri="{FF2B5EF4-FFF2-40B4-BE49-F238E27FC236}">
                <a16:creationId xmlns:a16="http://schemas.microsoft.com/office/drawing/2014/main" id="{3E34EDDB-F8BC-24AF-29E4-988E6C24BCD6}"/>
              </a:ext>
            </a:extLst>
          </p:cNvPr>
          <p:cNvSpPr txBox="1">
            <a:spLocks noGrp="1"/>
          </p:cNvSpPr>
          <p:nvPr>
            <p:ph type="title"/>
          </p:nvPr>
        </p:nvSpPr>
        <p:spPr>
          <a:xfrm>
            <a:off x="117472" y="151671"/>
            <a:ext cx="8909054" cy="451741"/>
          </a:xfrm>
        </p:spPr>
        <p:txBody>
          <a:bodyPr/>
          <a:lstStyle/>
          <a:p>
            <a:pPr lvl="0"/>
            <a:r>
              <a:rPr lang="vi-VN" sz="2500"/>
              <a:t>4.3. Chi tiết đánh giá</a:t>
            </a:r>
            <a:endParaRPr lang="en-US" sz="2500"/>
          </a:p>
        </p:txBody>
      </p:sp>
      <p:sp>
        <p:nvSpPr>
          <p:cNvPr id="4" name="Text Placeholder 3">
            <a:extLst>
              <a:ext uri="{FF2B5EF4-FFF2-40B4-BE49-F238E27FC236}">
                <a16:creationId xmlns:a16="http://schemas.microsoft.com/office/drawing/2014/main" id="{D107F1C0-DBFB-BB29-99E4-839A996C351B}"/>
              </a:ext>
            </a:extLst>
          </p:cNvPr>
          <p:cNvSpPr txBox="1">
            <a:spLocks noGrp="1"/>
          </p:cNvSpPr>
          <p:nvPr>
            <p:ph type="body" sz="quarter" idx="4294967295"/>
          </p:nvPr>
        </p:nvSpPr>
        <p:spPr>
          <a:xfrm>
            <a:off x="234945" y="963164"/>
            <a:ext cx="8674098" cy="5132828"/>
          </a:xfrm>
          <a:prstGeom prst="rect">
            <a:avLst/>
          </a:prstGeom>
          <a:noFill/>
          <a:ln>
            <a:noFill/>
          </a:ln>
        </p:spPr>
        <p:txBody>
          <a:bodyPr vert="horz" wrap="square" lIns="91440" tIns="45720" rIns="91440" bIns="45720" anchor="t" anchorCtr="0" compatLnSpc="1">
            <a:noAutofit/>
          </a:bodyPr>
          <a:lstStyle/>
          <a:p>
            <a:pPr marL="0" lvl="0" indent="0">
              <a:buNone/>
            </a:pPr>
            <a:r>
              <a:rPr lang="en-US" sz="2200" b="1">
                <a:solidFill>
                  <a:srgbClr val="203864"/>
                </a:solidFill>
                <a:latin typeface="Lato" pitchFamily="34"/>
                <a:ea typeface="Lato" pitchFamily="34"/>
                <a:cs typeface="Lato" pitchFamily="34"/>
              </a:rPr>
              <a:t>Thuật toán học sâu</a:t>
            </a:r>
          </a:p>
        </p:txBody>
      </p:sp>
      <p:pic>
        <p:nvPicPr>
          <p:cNvPr id="5" name="Picture 5">
            <a:extLst>
              <a:ext uri="{FF2B5EF4-FFF2-40B4-BE49-F238E27FC236}">
                <a16:creationId xmlns:a16="http://schemas.microsoft.com/office/drawing/2014/main" id="{9C218553-D751-9FD4-B74D-007B1EFC6817}"/>
              </a:ext>
            </a:extLst>
          </p:cNvPr>
          <p:cNvPicPr>
            <a:picLocks noChangeAspect="1"/>
          </p:cNvPicPr>
          <p:nvPr/>
        </p:nvPicPr>
        <p:blipFill>
          <a:blip r:embed="rId2"/>
          <a:stretch>
            <a:fillRect/>
          </a:stretch>
        </p:blipFill>
        <p:spPr>
          <a:xfrm>
            <a:off x="447031" y="1549395"/>
            <a:ext cx="8249936" cy="2659861"/>
          </a:xfrm>
          <a:prstGeom prst="rect">
            <a:avLst/>
          </a:prstGeom>
          <a:noFill/>
          <a:ln cap="flat">
            <a:noFill/>
          </a:ln>
        </p:spPr>
      </p:pic>
      <p:sp>
        <p:nvSpPr>
          <p:cNvPr id="6" name="TextBox 6">
            <a:extLst>
              <a:ext uri="{FF2B5EF4-FFF2-40B4-BE49-F238E27FC236}">
                <a16:creationId xmlns:a16="http://schemas.microsoft.com/office/drawing/2014/main" id="{63C7424E-B94D-C932-2997-A76831D0E438}"/>
              </a:ext>
            </a:extLst>
          </p:cNvPr>
          <p:cNvSpPr txBox="1"/>
          <p:nvPr/>
        </p:nvSpPr>
        <p:spPr>
          <a:xfrm>
            <a:off x="3460949" y="4245851"/>
            <a:ext cx="2222092" cy="64633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800" b="1" i="0" u="none" strike="noStrike" kern="1200" cap="none" spc="0" baseline="0">
                <a:solidFill>
                  <a:srgbClr val="C00000"/>
                </a:solidFill>
                <a:uFillTx/>
                <a:latin typeface="Lato" pitchFamily="34"/>
                <a:ea typeface="Lato" pitchFamily="34"/>
                <a:cs typeface="Lato" pitchFamily="34"/>
              </a:rPr>
              <a:t>Bộ dữ liệu tổng hợp</a:t>
            </a:r>
            <a:endParaRPr lang="en-US" sz="1800" b="1" i="0" u="none" strike="noStrike" kern="1200" cap="none" spc="0" baseline="0">
              <a:solidFill>
                <a:srgbClr val="C00000"/>
              </a:solidFill>
              <a:uFillTx/>
              <a:latin typeface="Lato" pitchFamily="34"/>
              <a:ea typeface="Lato" pitchFamily="34"/>
              <a:cs typeface="Lato" pitchFamily="34"/>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C00000"/>
              </a:solidFill>
              <a:uFillTx/>
              <a:latin typeface="Lato" pitchFamily="34"/>
              <a:ea typeface="Lato" pitchFamily="34"/>
              <a:cs typeface="Lato" pitchFamily="3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779139-3159-2BFF-CD0E-133E7696DFA6}"/>
              </a:ext>
            </a:extLst>
          </p:cNvPr>
          <p:cNvSpPr txBox="1">
            <a:spLocks noGrp="1"/>
          </p:cNvSpPr>
          <p:nvPr>
            <p:ph type="sldNum" sz="quarter" idx="8"/>
          </p:nvPr>
        </p:nvSpPr>
        <p:spPr/>
        <p:txBody>
          <a:bodyPr/>
          <a:lstStyle/>
          <a:p>
            <a:pPr lvl="0"/>
            <a:fld id="{204349BD-598A-457F-A5D0-32735D7E7900}" type="slidenum">
              <a:rPr/>
              <a:t>61</a:t>
            </a:fld>
            <a:endParaRPr lang="en-US"/>
          </a:p>
        </p:txBody>
      </p:sp>
      <p:sp>
        <p:nvSpPr>
          <p:cNvPr id="3" name="Title 2">
            <a:extLst>
              <a:ext uri="{FF2B5EF4-FFF2-40B4-BE49-F238E27FC236}">
                <a16:creationId xmlns:a16="http://schemas.microsoft.com/office/drawing/2014/main" id="{BBCFA159-FAFC-8E7E-E795-3D6CF37ACEDD}"/>
              </a:ext>
            </a:extLst>
          </p:cNvPr>
          <p:cNvSpPr txBox="1">
            <a:spLocks noGrp="1"/>
          </p:cNvSpPr>
          <p:nvPr>
            <p:ph type="title"/>
          </p:nvPr>
        </p:nvSpPr>
        <p:spPr>
          <a:xfrm>
            <a:off x="117472" y="151671"/>
            <a:ext cx="8909054" cy="451741"/>
          </a:xfrm>
        </p:spPr>
        <p:txBody>
          <a:bodyPr/>
          <a:lstStyle/>
          <a:p>
            <a:pPr lvl="0"/>
            <a:r>
              <a:rPr lang="vi-VN" sz="2500"/>
              <a:t>4.3. Chi tiết đánh giá</a:t>
            </a:r>
            <a:endParaRPr lang="en-US" sz="2500"/>
          </a:p>
        </p:txBody>
      </p:sp>
      <p:pic>
        <p:nvPicPr>
          <p:cNvPr id="4" name="Picture 7">
            <a:extLst>
              <a:ext uri="{FF2B5EF4-FFF2-40B4-BE49-F238E27FC236}">
                <a16:creationId xmlns:a16="http://schemas.microsoft.com/office/drawing/2014/main" id="{23D4118C-9FBB-C201-73E7-A0A0E2B83A9E}"/>
              </a:ext>
            </a:extLst>
          </p:cNvPr>
          <p:cNvPicPr>
            <a:picLocks noChangeAspect="1"/>
          </p:cNvPicPr>
          <p:nvPr/>
        </p:nvPicPr>
        <p:blipFill>
          <a:blip r:embed="rId3"/>
          <a:stretch>
            <a:fillRect/>
          </a:stretch>
        </p:blipFill>
        <p:spPr>
          <a:xfrm>
            <a:off x="978856" y="1318473"/>
            <a:ext cx="7186278" cy="3276880"/>
          </a:xfrm>
          <a:prstGeom prst="rect">
            <a:avLst/>
          </a:prstGeom>
          <a:noFill/>
          <a:ln cap="flat">
            <a:noFill/>
          </a:ln>
        </p:spPr>
      </p:pic>
      <p:pic>
        <p:nvPicPr>
          <p:cNvPr id="5" name="Picture 9">
            <a:extLst>
              <a:ext uri="{FF2B5EF4-FFF2-40B4-BE49-F238E27FC236}">
                <a16:creationId xmlns:a16="http://schemas.microsoft.com/office/drawing/2014/main" id="{072FBEA8-4EC4-C6A0-1106-62852ACA33D2}"/>
              </a:ext>
            </a:extLst>
          </p:cNvPr>
          <p:cNvPicPr>
            <a:picLocks noChangeAspect="1"/>
          </p:cNvPicPr>
          <p:nvPr/>
        </p:nvPicPr>
        <p:blipFill>
          <a:blip r:embed="rId4"/>
          <a:stretch>
            <a:fillRect/>
          </a:stretch>
        </p:blipFill>
        <p:spPr>
          <a:xfrm>
            <a:off x="1697007" y="3785341"/>
            <a:ext cx="6199074" cy="2615458"/>
          </a:xfrm>
          <a:prstGeom prst="rect">
            <a:avLst/>
          </a:prstGeom>
          <a:noFill/>
          <a:ln cap="flat">
            <a:noFill/>
          </a:ln>
        </p:spPr>
      </p:pic>
      <p:sp>
        <p:nvSpPr>
          <p:cNvPr id="6" name="TextBox 3">
            <a:extLst>
              <a:ext uri="{FF2B5EF4-FFF2-40B4-BE49-F238E27FC236}">
                <a16:creationId xmlns:a16="http://schemas.microsoft.com/office/drawing/2014/main" id="{1023DCF2-8021-A3CA-D560-F39BCD2DCAA0}"/>
              </a:ext>
            </a:extLst>
          </p:cNvPr>
          <p:cNvSpPr txBox="1"/>
          <p:nvPr/>
        </p:nvSpPr>
        <p:spPr>
          <a:xfrm>
            <a:off x="117472" y="887589"/>
            <a:ext cx="3106994" cy="430883"/>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2200" b="1" i="0" u="none" strike="noStrike" kern="1200" cap="none" spc="0" baseline="0">
                <a:solidFill>
                  <a:srgbClr val="203864"/>
                </a:solidFill>
                <a:uFillTx/>
                <a:latin typeface="Lato" pitchFamily="34"/>
                <a:ea typeface="Lato" pitchFamily="34"/>
                <a:cs typeface="Lato" pitchFamily="34"/>
              </a:rPr>
              <a:t>Thuật toán học máy</a:t>
            </a:r>
            <a:endParaRPr lang="en-US" sz="2200" b="1" i="0" u="none" strike="noStrike" kern="1200" cap="none" spc="0" baseline="0">
              <a:solidFill>
                <a:srgbClr val="203864"/>
              </a:solidFill>
              <a:uFillTx/>
              <a:latin typeface="Lato" pitchFamily="34"/>
              <a:ea typeface="Lato" pitchFamily="34"/>
              <a:cs typeface="Lato" pitchFamily="3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5229D-EAF3-DB85-6393-CF729FEE86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4510EA-C191-D1A6-D4B8-2712C78EEC6C}"/>
              </a:ext>
            </a:extLst>
          </p:cNvPr>
          <p:cNvSpPr txBox="1">
            <a:spLocks noGrp="1"/>
          </p:cNvSpPr>
          <p:nvPr>
            <p:ph type="sldNum" sz="quarter" idx="8"/>
          </p:nvPr>
        </p:nvSpPr>
        <p:spPr/>
        <p:txBody>
          <a:bodyPr/>
          <a:lstStyle/>
          <a:p>
            <a:pPr lvl="0"/>
            <a:fld id="{204349BD-598A-457F-A5D0-32735D7E7900}" type="slidenum">
              <a:rPr/>
              <a:t>62</a:t>
            </a:fld>
            <a:endParaRPr lang="en-US"/>
          </a:p>
        </p:txBody>
      </p:sp>
      <p:sp>
        <p:nvSpPr>
          <p:cNvPr id="3" name="Title 2">
            <a:extLst>
              <a:ext uri="{FF2B5EF4-FFF2-40B4-BE49-F238E27FC236}">
                <a16:creationId xmlns:a16="http://schemas.microsoft.com/office/drawing/2014/main" id="{CA3E45EB-C93E-8169-B0D2-743DB57DBC96}"/>
              </a:ext>
            </a:extLst>
          </p:cNvPr>
          <p:cNvSpPr txBox="1">
            <a:spLocks noGrp="1"/>
          </p:cNvSpPr>
          <p:nvPr>
            <p:ph type="title"/>
          </p:nvPr>
        </p:nvSpPr>
        <p:spPr>
          <a:xfrm>
            <a:off x="117472" y="124317"/>
            <a:ext cx="8909054" cy="451741"/>
          </a:xfrm>
        </p:spPr>
        <p:txBody>
          <a:bodyPr/>
          <a:lstStyle/>
          <a:p>
            <a:pPr lvl="0"/>
            <a:r>
              <a:rPr lang="vi-VN" dirty="0"/>
              <a:t>Kết luận</a:t>
            </a:r>
            <a:endParaRPr lang="en-US" dirty="0"/>
          </a:p>
        </p:txBody>
      </p:sp>
      <p:sp>
        <p:nvSpPr>
          <p:cNvPr id="6" name="TextBox 3">
            <a:extLst>
              <a:ext uri="{FF2B5EF4-FFF2-40B4-BE49-F238E27FC236}">
                <a16:creationId xmlns:a16="http://schemas.microsoft.com/office/drawing/2014/main" id="{9BA24FA2-281D-F325-D32A-CC1926EED470}"/>
              </a:ext>
            </a:extLst>
          </p:cNvPr>
          <p:cNvSpPr txBox="1"/>
          <p:nvPr/>
        </p:nvSpPr>
        <p:spPr>
          <a:xfrm>
            <a:off x="205155" y="886912"/>
            <a:ext cx="8495187" cy="4786695"/>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vi-VN" sz="2200" b="1" i="0" u="none" strike="noStrike" kern="1200" cap="none" spc="0" baseline="0" dirty="0">
                <a:solidFill>
                  <a:srgbClr val="203864"/>
                </a:solidFill>
                <a:uFillTx/>
                <a:latin typeface="Lato" pitchFamily="34"/>
                <a:ea typeface="Lato" pitchFamily="34"/>
                <a:cs typeface="Lato" pitchFamily="34"/>
              </a:rPr>
              <a:t>Trong quá trình làm bài tập lớn, nhóm đã thực hiện được các công việc sau</a:t>
            </a:r>
          </a:p>
          <a:p>
            <a:pPr marL="342900" marR="0" lvl="0" indent="-342900" algn="l" defTabSz="457200" rtl="0" fontAlgn="auto" hangingPunct="1">
              <a:lnSpc>
                <a:spcPct val="15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vi-VN" sz="2000" dirty="0">
                <a:latin typeface="Lato" pitchFamily="34"/>
                <a:ea typeface="Lato" pitchFamily="34"/>
                <a:cs typeface="Lato" pitchFamily="34"/>
              </a:rPr>
              <a:t>Tìm hiểu về bài toán phân loại đa lớp</a:t>
            </a:r>
          </a:p>
          <a:p>
            <a:pPr marL="342900" marR="0" lvl="0" indent="-342900" algn="l" defTabSz="457200" rtl="0" fontAlgn="auto" hangingPunct="1">
              <a:lnSpc>
                <a:spcPct val="15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vi-VN" sz="2000" i="0" u="none" strike="noStrike" kern="1200" cap="none" spc="0" baseline="0" dirty="0">
                <a:uFillTx/>
                <a:latin typeface="Lato" pitchFamily="34"/>
                <a:ea typeface="Lato" pitchFamily="34"/>
                <a:cs typeface="Lato" pitchFamily="34"/>
              </a:rPr>
              <a:t>Tìm hiểu cách ứng dụng các mô hình học máy và học sau vào giải quyết vấn đề đặt ra</a:t>
            </a:r>
          </a:p>
          <a:p>
            <a:pPr marL="342900" marR="0" lvl="0" indent="-342900" algn="l" defTabSz="457200" rtl="0" fontAlgn="auto" hangingPunct="1">
              <a:lnSpc>
                <a:spcPct val="15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vi-VN" sz="2000" dirty="0">
                <a:latin typeface="Lato" pitchFamily="34"/>
                <a:ea typeface="Lato" pitchFamily="34"/>
                <a:cs typeface="Lato" pitchFamily="34"/>
              </a:rPr>
              <a:t>Tiến hành các thực nghiệm để đo độ hiệu quả của các mô hình đề xuất</a:t>
            </a:r>
          </a:p>
          <a:p>
            <a:pPr marL="342900" marR="0" lvl="0" indent="-342900" algn="l" defTabSz="457200" rtl="0" fontAlgn="auto" hangingPunct="1">
              <a:lnSpc>
                <a:spcPct val="15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vi-VN" sz="2000" i="0" u="none" strike="noStrike" kern="1200" cap="none" spc="0" baseline="0" dirty="0">
                <a:uFillTx/>
                <a:latin typeface="Lato" pitchFamily="34"/>
                <a:ea typeface="Lato" pitchFamily="34"/>
                <a:cs typeface="Lato" pitchFamily="34"/>
              </a:rPr>
              <a:t>Phân tích, bàn luận về các kết quả đạt được</a:t>
            </a:r>
          </a:p>
          <a:p>
            <a:pPr marL="0" marR="0" lvl="0" indent="0" algn="l"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vi-VN" sz="2200" b="1" dirty="0">
                <a:solidFill>
                  <a:srgbClr val="203864"/>
                </a:solidFill>
                <a:latin typeface="Lato" pitchFamily="34"/>
                <a:ea typeface="Lato" pitchFamily="34"/>
                <a:cs typeface="Lato" pitchFamily="34"/>
              </a:rPr>
              <a:t>Hướng phát triển trong tương lai</a:t>
            </a:r>
          </a:p>
          <a:p>
            <a:pPr marL="342900" marR="0" lvl="0" indent="-342900" algn="l" defTabSz="457200" rtl="0" fontAlgn="auto" hangingPunct="1">
              <a:lnSpc>
                <a:spcPct val="15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vi-VN" sz="2000" i="0" u="none" strike="noStrike" kern="1200" cap="none" spc="0" baseline="0" dirty="0">
                <a:uFillTx/>
                <a:latin typeface="Lato" pitchFamily="34"/>
                <a:ea typeface="Lato" pitchFamily="34"/>
                <a:cs typeface="Lato" pitchFamily="34"/>
              </a:rPr>
              <a:t>Sử dụng các mô hình trên các bài toán phân loại đa lớp khác</a:t>
            </a:r>
          </a:p>
          <a:p>
            <a:pPr marL="342900" marR="0" lvl="0" indent="-342900" algn="l" defTabSz="457200" rtl="0" fontAlgn="auto" hangingPunct="1">
              <a:lnSpc>
                <a:spcPct val="15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vi-VN" sz="2000" dirty="0">
                <a:latin typeface="Lato" pitchFamily="34"/>
                <a:ea typeface="Lato" pitchFamily="34"/>
                <a:cs typeface="Lato" pitchFamily="34"/>
              </a:rPr>
              <a:t>Tìm hiểu và kiểm nghiệm độ hiệu quả của các mô hình khác</a:t>
            </a:r>
            <a:endParaRPr lang="en-US" sz="2000" i="0" u="none" strike="noStrike" kern="1200" cap="none" spc="0" baseline="0" dirty="0">
              <a:uFillTx/>
              <a:latin typeface="Lato" pitchFamily="34"/>
              <a:ea typeface="Lato" pitchFamily="34"/>
              <a:cs typeface="Lato" pitchFamily="34"/>
            </a:endParaRPr>
          </a:p>
        </p:txBody>
      </p:sp>
    </p:spTree>
    <p:extLst>
      <p:ext uri="{BB962C8B-B14F-4D97-AF65-F5344CB8AC3E}">
        <p14:creationId xmlns:p14="http://schemas.microsoft.com/office/powerpoint/2010/main" val="3793705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768723-E009-E8D9-94B3-E79DBDAF4AA4}"/>
              </a:ext>
            </a:extLst>
          </p:cNvPr>
          <p:cNvSpPr txBox="1">
            <a:spLocks noGrp="1"/>
          </p:cNvSpPr>
          <p:nvPr>
            <p:ph type="sldNum" sz="quarter" idx="8"/>
          </p:nvPr>
        </p:nvSpPr>
        <p:spPr/>
        <p:txBody>
          <a:bodyPr/>
          <a:lstStyle/>
          <a:p>
            <a:pPr lvl="0"/>
            <a:fld id="{80625AAF-40D2-441F-A3EF-1E2A311DFD7E}" type="slidenum">
              <a:rPr/>
              <a:t>63</a:t>
            </a:fld>
            <a:endParaRPr lang="en-US"/>
          </a:p>
        </p:txBody>
      </p:sp>
      <p:sp>
        <p:nvSpPr>
          <p:cNvPr id="3" name="Title 10">
            <a:extLst>
              <a:ext uri="{FF2B5EF4-FFF2-40B4-BE49-F238E27FC236}">
                <a16:creationId xmlns:a16="http://schemas.microsoft.com/office/drawing/2014/main" id="{48FC38AA-CEA4-5500-5B7F-E3E54E5587A0}"/>
              </a:ext>
            </a:extLst>
          </p:cNvPr>
          <p:cNvSpPr txBox="1"/>
          <p:nvPr/>
        </p:nvSpPr>
        <p:spPr>
          <a:xfrm>
            <a:off x="4181094" y="3021991"/>
            <a:ext cx="4197973" cy="814017"/>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4800" b="1" i="0" u="none" strike="noStrike" kern="1200" cap="none" spc="0" baseline="0">
                <a:solidFill>
                  <a:srgbClr val="C00000"/>
                </a:solidFill>
                <a:uFillTx/>
                <a:latin typeface="Lato" pitchFamily="34"/>
                <a:ea typeface="Lato" pitchFamily="34"/>
                <a:cs typeface="Lato" pitchFamily="34"/>
              </a:rPr>
              <a:t>THANK YOU</a:t>
            </a:r>
            <a:r>
              <a:rPr lang="vi-VN" sz="4800" b="1" i="0" u="none" strike="noStrike" kern="1200" cap="none" spc="0" baseline="0">
                <a:solidFill>
                  <a:srgbClr val="C00000"/>
                </a:solidFill>
                <a:uFillTx/>
                <a:latin typeface="Lato" pitchFamily="34"/>
                <a:ea typeface="Lato" pitchFamily="34"/>
                <a:cs typeface="Lato" pitchFamily="34"/>
              </a:rPr>
              <a:t> </a:t>
            </a:r>
            <a:r>
              <a:rPr lang="en-US" sz="4800" b="1" i="0" u="none" strike="noStrike" kern="1200" cap="none" spc="0" baseline="0">
                <a:solidFill>
                  <a:srgbClr val="C00000"/>
                </a:solidFill>
                <a:uFillTx/>
                <a:latin typeface="Lato" pitchFamily="34"/>
                <a:ea typeface="Lato" pitchFamily="34"/>
                <a:cs typeface="Lato" pitchFamily="34"/>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8FCC6-7DDB-C1A1-2CB3-5D1CC164E8A6}"/>
              </a:ext>
            </a:extLst>
          </p:cNvPr>
          <p:cNvSpPr txBox="1">
            <a:spLocks noGrp="1"/>
          </p:cNvSpPr>
          <p:nvPr>
            <p:ph type="sldNum" sz="quarter" idx="8"/>
          </p:nvPr>
        </p:nvSpPr>
        <p:spPr/>
        <p:txBody>
          <a:bodyPr/>
          <a:lstStyle/>
          <a:p>
            <a:pPr lvl="0"/>
            <a:fld id="{1EFCE193-A389-4917-BB3E-71642C35490B}" type="slidenum">
              <a:t>7</a:t>
            </a:fld>
            <a:endParaRPr lang="en-US"/>
          </a:p>
        </p:txBody>
      </p:sp>
      <p:sp>
        <p:nvSpPr>
          <p:cNvPr id="3" name="Title 2">
            <a:extLst>
              <a:ext uri="{FF2B5EF4-FFF2-40B4-BE49-F238E27FC236}">
                <a16:creationId xmlns:a16="http://schemas.microsoft.com/office/drawing/2014/main" id="{B03A84CE-2AD8-7B0E-48FB-2102B4D7BB09}"/>
              </a:ext>
            </a:extLst>
          </p:cNvPr>
          <p:cNvSpPr txBox="1">
            <a:spLocks noGrp="1"/>
          </p:cNvSpPr>
          <p:nvPr>
            <p:ph type="title"/>
          </p:nvPr>
        </p:nvSpPr>
        <p:spPr>
          <a:xfrm>
            <a:off x="113778" y="97273"/>
            <a:ext cx="8673842" cy="451741"/>
          </a:xfrm>
        </p:spPr>
        <p:txBody>
          <a:bodyPr/>
          <a:lstStyle/>
          <a:p>
            <a:pPr lvl="0"/>
            <a:r>
              <a:rPr lang="vi-VN"/>
              <a:t>2.2. Tiền xử lý dữ liệu</a:t>
            </a:r>
            <a:endParaRPr lang="en-US"/>
          </a:p>
        </p:txBody>
      </p:sp>
      <p:sp>
        <p:nvSpPr>
          <p:cNvPr id="4" name="Content Placeholder 3">
            <a:extLst>
              <a:ext uri="{FF2B5EF4-FFF2-40B4-BE49-F238E27FC236}">
                <a16:creationId xmlns:a16="http://schemas.microsoft.com/office/drawing/2014/main" id="{F19CA302-79EA-0106-4B7C-D38E0C293587}"/>
              </a:ext>
            </a:extLst>
          </p:cNvPr>
          <p:cNvSpPr txBox="1">
            <a:spLocks noGrp="1"/>
          </p:cNvSpPr>
          <p:nvPr>
            <p:ph type="body" sz="quarter" idx="4294967295"/>
          </p:nvPr>
        </p:nvSpPr>
        <p:spPr>
          <a:xfrm>
            <a:off x="113778" y="908877"/>
            <a:ext cx="8674098" cy="5303391"/>
          </a:xfrm>
          <a:prstGeom prst="rect">
            <a:avLst/>
          </a:prstGeom>
          <a:noFill/>
          <a:ln>
            <a:noFill/>
          </a:ln>
        </p:spPr>
        <p:txBody>
          <a:bodyPr vert="horz" wrap="square" lIns="91440" tIns="45720" rIns="91440" bIns="45720" anchor="t" anchorCtr="0" compatLnSpc="1">
            <a:noAutofit/>
          </a:bodyPr>
          <a:lstStyle/>
          <a:p>
            <a:pPr marL="0" lvl="0" indent="0">
              <a:buNone/>
            </a:pPr>
            <a:r>
              <a:rPr lang="vi-VN" sz="2200" b="1">
                <a:solidFill>
                  <a:srgbClr val="203864"/>
                </a:solidFill>
                <a:latin typeface="Lato"/>
                <a:ea typeface="Lato"/>
                <a:cs typeface="Lato"/>
              </a:rPr>
              <a:t>Data Cleaning​</a:t>
            </a:r>
            <a:endParaRPr lang="vi-VN" sz="2200" b="1">
              <a:solidFill>
                <a:srgbClr val="203864"/>
              </a:solidFill>
              <a:latin typeface="Lato" pitchFamily="34"/>
              <a:ea typeface="Lato" pitchFamily="34"/>
              <a:cs typeface="Lato" pitchFamily="34"/>
            </a:endParaRPr>
          </a:p>
          <a:p>
            <a:pPr marL="0" lvl="0" indent="0">
              <a:buNone/>
            </a:pPr>
            <a:endParaRPr lang="en-US" sz="2200" b="1">
              <a:solidFill>
                <a:srgbClr val="203864"/>
              </a:solidFill>
              <a:latin typeface="Lato" pitchFamily="34"/>
              <a:ea typeface="Lato" pitchFamily="34"/>
              <a:cs typeface="Lato" pitchFamily="34"/>
            </a:endParaRPr>
          </a:p>
        </p:txBody>
      </p:sp>
      <p:pic>
        <p:nvPicPr>
          <p:cNvPr id="5" name="Picture 5">
            <a:extLst>
              <a:ext uri="{FF2B5EF4-FFF2-40B4-BE49-F238E27FC236}">
                <a16:creationId xmlns:a16="http://schemas.microsoft.com/office/drawing/2014/main" id="{DD90C2BB-9E48-EAB8-B4AF-7A8ED778ABDD}"/>
              </a:ext>
            </a:extLst>
          </p:cNvPr>
          <p:cNvPicPr>
            <a:picLocks noChangeAspect="1"/>
          </p:cNvPicPr>
          <p:nvPr/>
        </p:nvPicPr>
        <p:blipFill>
          <a:blip r:embed="rId2"/>
          <a:stretch>
            <a:fillRect/>
          </a:stretch>
        </p:blipFill>
        <p:spPr>
          <a:xfrm>
            <a:off x="1771000" y="1220659"/>
            <a:ext cx="5751548" cy="4991609"/>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C1AC2E-1E32-81AA-6EF0-FC3A919515E2}"/>
              </a:ext>
            </a:extLst>
          </p:cNvPr>
          <p:cNvSpPr txBox="1">
            <a:spLocks noGrp="1"/>
          </p:cNvSpPr>
          <p:nvPr>
            <p:ph type="sldNum" sz="quarter" idx="8"/>
          </p:nvPr>
        </p:nvSpPr>
        <p:spPr/>
        <p:txBody>
          <a:bodyPr/>
          <a:lstStyle/>
          <a:p>
            <a:pPr lvl="0"/>
            <a:fld id="{99A5A8AC-0A10-46A6-A59D-C28B433325B7}" type="slidenum">
              <a:rPr/>
              <a:t>8</a:t>
            </a:fld>
            <a:endParaRPr lang="en-US"/>
          </a:p>
        </p:txBody>
      </p:sp>
      <p:sp>
        <p:nvSpPr>
          <p:cNvPr id="3" name="Title 2">
            <a:extLst>
              <a:ext uri="{FF2B5EF4-FFF2-40B4-BE49-F238E27FC236}">
                <a16:creationId xmlns:a16="http://schemas.microsoft.com/office/drawing/2014/main" id="{364C525E-F478-0390-AF13-17524FECA536}"/>
              </a:ext>
            </a:extLst>
          </p:cNvPr>
          <p:cNvSpPr txBox="1">
            <a:spLocks noGrp="1"/>
          </p:cNvSpPr>
          <p:nvPr>
            <p:ph type="title"/>
          </p:nvPr>
        </p:nvSpPr>
        <p:spPr>
          <a:xfrm>
            <a:off x="113778" y="97273"/>
            <a:ext cx="8673842" cy="451741"/>
          </a:xfrm>
        </p:spPr>
        <p:txBody>
          <a:bodyPr/>
          <a:lstStyle/>
          <a:p>
            <a:pPr lvl="0"/>
            <a:r>
              <a:rPr lang="vi-VN"/>
              <a:t>2.2. Tiền xử lý dữ liệu</a:t>
            </a:r>
            <a:endParaRPr lang="en-US"/>
          </a:p>
        </p:txBody>
      </p:sp>
      <p:sp>
        <p:nvSpPr>
          <p:cNvPr id="4" name="Content Placeholder 3">
            <a:extLst>
              <a:ext uri="{FF2B5EF4-FFF2-40B4-BE49-F238E27FC236}">
                <a16:creationId xmlns:a16="http://schemas.microsoft.com/office/drawing/2014/main" id="{6EF55B88-0218-3519-88A5-A2B18CDB1B66}"/>
              </a:ext>
            </a:extLst>
          </p:cNvPr>
          <p:cNvSpPr txBox="1">
            <a:spLocks noGrp="1"/>
          </p:cNvSpPr>
          <p:nvPr>
            <p:ph type="body" sz="quarter" idx="4294967295"/>
          </p:nvPr>
        </p:nvSpPr>
        <p:spPr>
          <a:xfrm>
            <a:off x="113778" y="777304"/>
            <a:ext cx="8811002" cy="5303391"/>
          </a:xfrm>
          <a:prstGeom prst="rect">
            <a:avLst/>
          </a:prstGeom>
          <a:noFill/>
          <a:ln>
            <a:noFill/>
          </a:ln>
        </p:spPr>
        <p:txBody>
          <a:bodyPr vert="horz" wrap="square" lIns="91440" tIns="45720" rIns="91440" bIns="45720" anchor="t" anchorCtr="0" compatLnSpc="1">
            <a:noAutofit/>
          </a:bodyPr>
          <a:lstStyle/>
          <a:p>
            <a:pPr marL="0" lvl="0" indent="0" algn="just">
              <a:lnSpc>
                <a:spcPct val="150000"/>
              </a:lnSpc>
              <a:buNone/>
            </a:pPr>
            <a:r>
              <a:rPr lang="nl-NL" sz="2200" b="1">
                <a:solidFill>
                  <a:srgbClr val="203864"/>
                </a:solidFill>
                <a:latin typeface="Lato" pitchFamily="34"/>
                <a:ea typeface="Lato" pitchFamily="34"/>
                <a:cs typeface="Lato" pitchFamily="34"/>
              </a:rPr>
              <a:t>Tách câu và token hoá</a:t>
            </a:r>
            <a:endParaRPr lang="vi-VN" sz="2200" b="1">
              <a:solidFill>
                <a:srgbClr val="203864"/>
              </a:solidFill>
              <a:latin typeface="Lato" pitchFamily="34"/>
              <a:ea typeface="Lato" pitchFamily="34"/>
              <a:cs typeface="Lato" pitchFamily="34"/>
            </a:endParaRPr>
          </a:p>
          <a:p>
            <a:pPr lvl="1" algn="just">
              <a:lnSpc>
                <a:spcPct val="150000"/>
              </a:lnSpc>
              <a:buSzPct val="100000"/>
              <a:buFont typeface="Arial" pitchFamily="34"/>
            </a:pPr>
            <a:endParaRPr lang="vi-VN" sz="1800">
              <a:solidFill>
                <a:srgbClr val="000000"/>
              </a:solidFill>
              <a:latin typeface="Lato" pitchFamily="34"/>
              <a:ea typeface="Lato" pitchFamily="34"/>
              <a:cs typeface="Lato" pitchFamily="34"/>
            </a:endParaRPr>
          </a:p>
        </p:txBody>
      </p:sp>
      <p:pic>
        <p:nvPicPr>
          <p:cNvPr id="5" name="Picture 7">
            <a:extLst>
              <a:ext uri="{FF2B5EF4-FFF2-40B4-BE49-F238E27FC236}">
                <a16:creationId xmlns:a16="http://schemas.microsoft.com/office/drawing/2014/main" id="{5AD6083B-54AE-8F15-53A5-A9A8A57DDAFA}"/>
              </a:ext>
            </a:extLst>
          </p:cNvPr>
          <p:cNvPicPr>
            <a:picLocks noChangeAspect="1"/>
          </p:cNvPicPr>
          <p:nvPr/>
        </p:nvPicPr>
        <p:blipFill>
          <a:blip r:embed="rId3"/>
          <a:stretch>
            <a:fillRect/>
          </a:stretch>
        </p:blipFill>
        <p:spPr>
          <a:xfrm>
            <a:off x="1514164" y="1505285"/>
            <a:ext cx="6385447" cy="3847420"/>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C88739-DC4C-4391-C93F-4CD41DA59962}"/>
              </a:ext>
            </a:extLst>
          </p:cNvPr>
          <p:cNvSpPr txBox="1">
            <a:spLocks noGrp="1"/>
          </p:cNvSpPr>
          <p:nvPr>
            <p:ph type="sldNum" sz="quarter" idx="8"/>
          </p:nvPr>
        </p:nvSpPr>
        <p:spPr/>
        <p:txBody>
          <a:bodyPr/>
          <a:lstStyle/>
          <a:p>
            <a:pPr lvl="0"/>
            <a:fld id="{E3EE7A37-0340-46AA-8CF2-CFB29B134B5A}" type="slidenum">
              <a:rPr/>
              <a:t>9</a:t>
            </a:fld>
            <a:endParaRPr lang="en-US"/>
          </a:p>
        </p:txBody>
      </p:sp>
      <p:sp>
        <p:nvSpPr>
          <p:cNvPr id="3" name="Title 2">
            <a:extLst>
              <a:ext uri="{FF2B5EF4-FFF2-40B4-BE49-F238E27FC236}">
                <a16:creationId xmlns:a16="http://schemas.microsoft.com/office/drawing/2014/main" id="{58550448-084B-2393-BC0B-78A2D982ADD6}"/>
              </a:ext>
            </a:extLst>
          </p:cNvPr>
          <p:cNvSpPr txBox="1">
            <a:spLocks noGrp="1"/>
          </p:cNvSpPr>
          <p:nvPr>
            <p:ph type="title"/>
          </p:nvPr>
        </p:nvSpPr>
        <p:spPr>
          <a:xfrm>
            <a:off x="113778" y="97273"/>
            <a:ext cx="8673842" cy="451741"/>
          </a:xfrm>
        </p:spPr>
        <p:txBody>
          <a:bodyPr/>
          <a:lstStyle/>
          <a:p>
            <a:pPr lvl="0"/>
            <a:r>
              <a:rPr lang="vi-VN"/>
              <a:t>2.2. Tiền xử lý dữ liệu</a:t>
            </a:r>
            <a:endParaRPr lang="en-US"/>
          </a:p>
        </p:txBody>
      </p:sp>
      <p:sp>
        <p:nvSpPr>
          <p:cNvPr id="4" name="Content Placeholder 3">
            <a:extLst>
              <a:ext uri="{FF2B5EF4-FFF2-40B4-BE49-F238E27FC236}">
                <a16:creationId xmlns:a16="http://schemas.microsoft.com/office/drawing/2014/main" id="{4EDE4D58-1650-C924-9C62-839440A308D6}"/>
              </a:ext>
            </a:extLst>
          </p:cNvPr>
          <p:cNvSpPr txBox="1">
            <a:spLocks noGrp="1"/>
          </p:cNvSpPr>
          <p:nvPr>
            <p:ph type="body" sz="quarter" idx="4294967295"/>
          </p:nvPr>
        </p:nvSpPr>
        <p:spPr>
          <a:xfrm>
            <a:off x="113001" y="799560"/>
            <a:ext cx="8594116" cy="5303391"/>
          </a:xfrm>
          <a:prstGeom prst="rect">
            <a:avLst/>
          </a:prstGeom>
          <a:noFill/>
          <a:ln>
            <a:noFill/>
          </a:ln>
        </p:spPr>
        <p:txBody>
          <a:bodyPr vert="horz" wrap="square" lIns="91440" tIns="45720" rIns="91440" bIns="45720" anchor="t" anchorCtr="0" compatLnSpc="1">
            <a:noAutofit/>
          </a:bodyPr>
          <a:lstStyle/>
          <a:p>
            <a:pPr marL="0" lvl="0" indent="0" algn="just">
              <a:lnSpc>
                <a:spcPct val="150000"/>
              </a:lnSpc>
              <a:buNone/>
            </a:pPr>
            <a:r>
              <a:rPr lang="nl-NL" sz="2200" b="1">
                <a:solidFill>
                  <a:srgbClr val="203864"/>
                </a:solidFill>
                <a:latin typeface="Lato" pitchFamily="34"/>
                <a:ea typeface="Lato" pitchFamily="34"/>
                <a:cs typeface="Lato" pitchFamily="34"/>
              </a:rPr>
              <a:t>Tách câu và token hoá</a:t>
            </a:r>
            <a:endParaRPr lang="vi-VN" sz="1800">
              <a:solidFill>
                <a:srgbClr val="203864"/>
              </a:solidFill>
              <a:latin typeface="Lato" pitchFamily="34"/>
              <a:ea typeface="Lato" pitchFamily="34"/>
              <a:cs typeface="Lato" pitchFamily="34"/>
            </a:endParaRPr>
          </a:p>
          <a:p>
            <a:pPr lvl="1" algn="just">
              <a:lnSpc>
                <a:spcPct val="150000"/>
              </a:lnSpc>
              <a:buSzPct val="100000"/>
              <a:buFont typeface="Arial" pitchFamily="34"/>
            </a:pPr>
            <a:r>
              <a:rPr lang="vi-VN" sz="1800">
                <a:solidFill>
                  <a:srgbClr val="000000"/>
                </a:solidFill>
                <a:latin typeface="Lato" pitchFamily="34"/>
                <a:ea typeface="Lato" pitchFamily="34"/>
                <a:cs typeface="Lato" pitchFamily="34"/>
              </a:rPr>
              <a:t>Loại bỏ đi một số token thừa như </a:t>
            </a:r>
            <a:r>
              <a:rPr lang="vi-VN" sz="1800" b="1">
                <a:solidFill>
                  <a:srgbClr val="000000"/>
                </a:solidFill>
                <a:latin typeface="Lato" pitchFamily="34"/>
                <a:ea typeface="Lato" pitchFamily="34"/>
                <a:cs typeface="Lato" pitchFamily="34"/>
              </a:rPr>
              <a:t>stopword </a:t>
            </a:r>
            <a:r>
              <a:rPr lang="vi-VN" sz="1800">
                <a:solidFill>
                  <a:srgbClr val="000000"/>
                </a:solidFill>
                <a:latin typeface="Lato" pitchFamily="34"/>
                <a:ea typeface="Lato" pitchFamily="34"/>
                <a:cs typeface="Lato" pitchFamily="34"/>
              </a:rPr>
              <a:t>(V</a:t>
            </a:r>
            <a:r>
              <a:rPr lang="en-US" sz="1800">
                <a:solidFill>
                  <a:srgbClr val="000000"/>
                </a:solidFill>
                <a:latin typeface="Lato" pitchFamily="34"/>
                <a:ea typeface="Lato" pitchFamily="34"/>
                <a:cs typeface="Lato" pitchFamily="34"/>
              </a:rPr>
              <a:t>í </a:t>
            </a:r>
            <a:r>
              <a:rPr lang="vi-VN" sz="1800">
                <a:solidFill>
                  <a:srgbClr val="000000"/>
                </a:solidFill>
                <a:latin typeface="Lato" pitchFamily="34"/>
                <a:ea typeface="Lato" pitchFamily="34"/>
                <a:cs typeface="Lato" pitchFamily="34"/>
              </a:rPr>
              <a:t>dụ:</a:t>
            </a:r>
            <a:r>
              <a:rPr lang="en-US" sz="1800">
                <a:solidFill>
                  <a:srgbClr val="000000"/>
                </a:solidFill>
                <a:latin typeface="Lato" pitchFamily="34"/>
                <a:ea typeface="Lato" pitchFamily="34"/>
                <a:cs typeface="Lato" pitchFamily="34"/>
              </a:rPr>
              <a:t> “the”, “a”, “is”)</a:t>
            </a:r>
            <a:r>
              <a:rPr lang="vi-VN" sz="1800" b="1">
                <a:solidFill>
                  <a:srgbClr val="000000"/>
                </a:solidFill>
                <a:latin typeface="Lato" pitchFamily="34"/>
                <a:ea typeface="Lato" pitchFamily="34"/>
                <a:cs typeface="Lato" pitchFamily="34"/>
              </a:rPr>
              <a:t>, chữ số</a:t>
            </a:r>
            <a:r>
              <a:rPr lang="vi-VN" sz="1800">
                <a:solidFill>
                  <a:srgbClr val="000000"/>
                </a:solidFill>
                <a:latin typeface="Lato" pitchFamily="34"/>
                <a:ea typeface="Lato" pitchFamily="34"/>
                <a:cs typeface="Lato" pitchFamily="34"/>
              </a:rPr>
              <a:t>, </a:t>
            </a:r>
            <a:r>
              <a:rPr lang="vi-VN" sz="1800" b="1">
                <a:solidFill>
                  <a:srgbClr val="000000"/>
                </a:solidFill>
                <a:latin typeface="Lato" pitchFamily="34"/>
                <a:ea typeface="Lato" pitchFamily="34"/>
                <a:cs typeface="Lato" pitchFamily="34"/>
              </a:rPr>
              <a:t>token ngắn </a:t>
            </a:r>
            <a:r>
              <a:rPr lang="vi-VN" sz="1800">
                <a:solidFill>
                  <a:srgbClr val="000000"/>
                </a:solidFill>
                <a:latin typeface="Lato" pitchFamily="34"/>
                <a:ea typeface="Lato" pitchFamily="34"/>
                <a:cs typeface="Lato" pitchFamily="34"/>
              </a:rPr>
              <a:t>thường không mang lại ý nghĩa cho câu</a:t>
            </a:r>
            <a:endParaRPr lang="en-US" sz="1800">
              <a:solidFill>
                <a:srgbClr val="000000"/>
              </a:solidFill>
              <a:latin typeface="Lato" pitchFamily="34"/>
              <a:ea typeface="Lato" pitchFamily="34"/>
              <a:cs typeface="Lato" pitchFamily="34"/>
            </a:endParaRPr>
          </a:p>
        </p:txBody>
      </p:sp>
      <p:sp>
        <p:nvSpPr>
          <p:cNvPr id="5" name="TextBox 9">
            <a:extLst>
              <a:ext uri="{FF2B5EF4-FFF2-40B4-BE49-F238E27FC236}">
                <a16:creationId xmlns:a16="http://schemas.microsoft.com/office/drawing/2014/main" id="{4F6AE801-843C-3BB0-BEAE-F33B9D7E02E5}"/>
              </a:ext>
            </a:extLst>
          </p:cNvPr>
          <p:cNvSpPr txBox="1"/>
          <p:nvPr/>
        </p:nvSpPr>
        <p:spPr>
          <a:xfrm>
            <a:off x="971083" y="5460376"/>
            <a:ext cx="7623169" cy="584777"/>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600" b="0" i="0" u="none" strike="noStrike" kern="1200" cap="none" spc="0" baseline="0">
                <a:solidFill>
                  <a:srgbClr val="000000"/>
                </a:solidFill>
                <a:uFillTx/>
                <a:latin typeface="Lato" pitchFamily="34"/>
                <a:ea typeface="Lato" pitchFamily="34"/>
                <a:cs typeface="Lato" pitchFamily="34"/>
              </a:rPr>
              <a:t>Minh họa công</a:t>
            </a:r>
            <a:r>
              <a:rPr lang="en-US" sz="1600" b="0" i="0" u="none" strike="noStrike" kern="1200" cap="none" spc="0" baseline="0">
                <a:solidFill>
                  <a:srgbClr val="000000"/>
                </a:solidFill>
                <a:uFillTx/>
                <a:latin typeface="Lato" pitchFamily="34"/>
                <a:ea typeface="Lato" pitchFamily="34"/>
                <a:cs typeface="Lato" pitchFamily="34"/>
              </a:rPr>
              <a:t> dụng của lược bỏ token. Các token đỏ là các stop words</a:t>
            </a:r>
            <a:endParaRPr lang="vi-VN" sz="1600" b="0" i="0" u="none" strike="noStrike" kern="1200" cap="none" spc="0" baseline="0">
              <a:solidFill>
                <a:srgbClr val="000000"/>
              </a:solidFill>
              <a:uFillTx/>
              <a:latin typeface="Lato" pitchFamily="34"/>
              <a:ea typeface="Lato" pitchFamily="34"/>
              <a:cs typeface="Lato" pitchFamily="34"/>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vi-VN" sz="1600" b="0" i="0" u="none" strike="noStrike" kern="1200" cap="none" spc="0" baseline="0">
                <a:solidFill>
                  <a:srgbClr val="000000"/>
                </a:solidFill>
                <a:uFillTx/>
                <a:latin typeface="Lato" pitchFamily="34"/>
                <a:ea typeface="Lato" pitchFamily="34"/>
                <a:cs typeface="Lato" pitchFamily="34"/>
              </a:rPr>
              <a:t> </a:t>
            </a:r>
            <a:r>
              <a:rPr lang="en-US" sz="1600" b="0" i="0" u="none" strike="noStrike" kern="1200" cap="none" spc="0" baseline="0">
                <a:solidFill>
                  <a:srgbClr val="000000"/>
                </a:solidFill>
                <a:uFillTx/>
                <a:latin typeface="Lato" pitchFamily="34"/>
                <a:ea typeface="Lato" pitchFamily="34"/>
                <a:cs typeface="Lato" pitchFamily="34"/>
              </a:rPr>
              <a:t>còn token 2025 màu vàng chỉ gồm chữ số.</a:t>
            </a:r>
          </a:p>
        </p:txBody>
      </p:sp>
      <p:pic>
        <p:nvPicPr>
          <p:cNvPr id="6" name="Picture 5">
            <a:extLst>
              <a:ext uri="{FF2B5EF4-FFF2-40B4-BE49-F238E27FC236}">
                <a16:creationId xmlns:a16="http://schemas.microsoft.com/office/drawing/2014/main" id="{A212C9C2-83F5-C437-C479-7715D7EE25A2}"/>
              </a:ext>
            </a:extLst>
          </p:cNvPr>
          <p:cNvPicPr>
            <a:picLocks noChangeAspect="1"/>
          </p:cNvPicPr>
          <p:nvPr/>
        </p:nvPicPr>
        <p:blipFill>
          <a:blip r:embed="rId2"/>
          <a:stretch>
            <a:fillRect/>
          </a:stretch>
        </p:blipFill>
        <p:spPr>
          <a:xfrm>
            <a:off x="1997790" y="2331747"/>
            <a:ext cx="5148428" cy="2777444"/>
          </a:xfrm>
          <a:prstGeom prst="rect">
            <a:avLst/>
          </a:prstGeom>
          <a:noFill/>
          <a:ln cap="flat">
            <a:noFill/>
          </a:ln>
        </p:spPr>
      </p:pic>
      <p:sp>
        <p:nvSpPr>
          <p:cNvPr id="7" name="Arrow: Right 6">
            <a:extLst>
              <a:ext uri="{FF2B5EF4-FFF2-40B4-BE49-F238E27FC236}">
                <a16:creationId xmlns:a16="http://schemas.microsoft.com/office/drawing/2014/main" id="{092FDA2B-345B-5FAA-BD97-1909F92AACBD}"/>
              </a:ext>
            </a:extLst>
          </p:cNvPr>
          <p:cNvSpPr/>
          <p:nvPr/>
        </p:nvSpPr>
        <p:spPr>
          <a:xfrm>
            <a:off x="4478886" y="3784930"/>
            <a:ext cx="948516" cy="340257"/>
          </a:xfrm>
          <a:custGeom>
            <a:avLst>
              <a:gd name="f0" fmla="val 1772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FFFFFF"/>
          </a:solidFill>
          <a:ln w="12701" cap="flat">
            <a:solidFill>
              <a:srgbClr val="70AD47"/>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C00000"/>
              </a:solidFill>
              <a:highlight>
                <a:srgbClr val="FFFF00"/>
              </a:highlight>
              <a:uFillTx/>
              <a:latin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Office%20Theme</Template>
  <TotalTime>957</TotalTime>
  <Words>5539</Words>
  <Application>Microsoft Office PowerPoint</Application>
  <PresentationFormat>On-screen Show (4:3)</PresentationFormat>
  <Paragraphs>662</Paragraphs>
  <Slides>63</Slides>
  <Notes>21</Notes>
  <HiddenSlides>16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Aptos</vt:lpstr>
      <vt:lpstr>Arial</vt:lpstr>
      <vt:lpstr>Calibri</vt:lpstr>
      <vt:lpstr>Calibri Light</vt:lpstr>
      <vt:lpstr>Cambria</vt:lpstr>
      <vt:lpstr>Cambria Math</vt:lpstr>
      <vt:lpstr>Lato</vt:lpstr>
      <vt:lpstr>Office Theme</vt:lpstr>
      <vt:lpstr>PowerPoint Presentation</vt:lpstr>
      <vt:lpstr>Tổng quan</vt:lpstr>
      <vt:lpstr>Tổng quan</vt:lpstr>
      <vt:lpstr>1. Giới thiệu bài toán </vt:lpstr>
      <vt:lpstr>Tổng quan</vt:lpstr>
      <vt:lpstr>2.1. Bộ dữ liệu</vt:lpstr>
      <vt:lpstr>2.2. Tiền xử lý dữ liệu</vt:lpstr>
      <vt:lpstr>2.2. Tiền xử lý dữ liệu</vt:lpstr>
      <vt:lpstr>2.2. Tiền xử lý dữ liệu</vt:lpstr>
      <vt:lpstr>2.2. Tiền xử lý dữ liệu</vt:lpstr>
      <vt:lpstr>2.3. Tăng cường dữ liệu</vt:lpstr>
      <vt:lpstr>2.3. Tăng cường dữ liệu</vt:lpstr>
      <vt:lpstr>2.3. Tăng cường dữ liệu</vt:lpstr>
      <vt:lpstr>Tổng quan</vt:lpstr>
      <vt:lpstr>3.1.1. K-nearest neighbors</vt:lpstr>
      <vt:lpstr>3.1.1. K-nearest neighbors</vt:lpstr>
      <vt:lpstr>3.1.1. K-nearest neighbors</vt:lpstr>
      <vt:lpstr>3.1.2. Support Vector Machine</vt:lpstr>
      <vt:lpstr>3.1.2. Support Vector Machine</vt:lpstr>
      <vt:lpstr>3.1.2. Support Vector Machine</vt:lpstr>
      <vt:lpstr>3.1.2. Support Vector Machine</vt:lpstr>
      <vt:lpstr>3.1.3. Logistic Regression</vt:lpstr>
      <vt:lpstr>3.1.3. Logistic Regression</vt:lpstr>
      <vt:lpstr>3.1.3. Logistic Regression</vt:lpstr>
      <vt:lpstr>3.1.3. Logistic Regression</vt:lpstr>
      <vt:lpstr>3.1.3. Logistic Regression</vt:lpstr>
      <vt:lpstr>3.1.4 Naive Bayes classifier</vt:lpstr>
      <vt:lpstr>3.1.4 Naive Bayes classifier</vt:lpstr>
      <vt:lpstr>3.1.4 Naive Bayes classifier</vt:lpstr>
      <vt:lpstr>3.1.4 Naive Bayes classifier</vt:lpstr>
      <vt:lpstr>3.1.4 Naive Bayes classifier</vt:lpstr>
      <vt:lpstr>3.1.4 Naive Bayes classifier</vt:lpstr>
      <vt:lpstr>3.1.4 Naive Bayes classifier</vt:lpstr>
      <vt:lpstr>3.1.4 Naive Bayes classifier</vt:lpstr>
      <vt:lpstr>3.1.5. Decision tree</vt:lpstr>
      <vt:lpstr>3.1.5. Decision tree</vt:lpstr>
      <vt:lpstr>3.1.5. Decision tree</vt:lpstr>
      <vt:lpstr>3.1.5. Decision tree</vt:lpstr>
      <vt:lpstr>3.1.6. Random Forest</vt:lpstr>
      <vt:lpstr>3.1.6. Random Forest</vt:lpstr>
      <vt:lpstr>3.1.6. Random Forest</vt:lpstr>
      <vt:lpstr>Tổng quan</vt:lpstr>
      <vt:lpstr>3.2.1. Artifical Neural Network</vt:lpstr>
      <vt:lpstr>3.2.2 Recurrent Neural Network</vt:lpstr>
      <vt:lpstr>3.2.2 Recurrent Neural Network</vt:lpstr>
      <vt:lpstr>3.2.2 Recurrent Neural Network</vt:lpstr>
      <vt:lpstr>3.2.2 Recurrent Neural Network</vt:lpstr>
      <vt:lpstr>3.2.2 Recurrent Neural Network</vt:lpstr>
      <vt:lpstr>3.2.3 Long-Short Term Memory</vt:lpstr>
      <vt:lpstr>3.2.3 Long-Short Term Memory</vt:lpstr>
      <vt:lpstr>3.2.4 Deep Learning Ensembler</vt:lpstr>
      <vt:lpstr>3.2.4 Deep Learning Ensembler</vt:lpstr>
      <vt:lpstr>Tổng quan</vt:lpstr>
      <vt:lpstr>4.1. Cấu hình thực nghiệm và các mô hình</vt:lpstr>
      <vt:lpstr>4.2 Ảnh hưởng của tiền xử lý và tăng cường dữ liệu</vt:lpstr>
      <vt:lpstr>4.2 Ảnh hưởng của tiền xử lý và tăng cường dữ liệu</vt:lpstr>
      <vt:lpstr>4.3. Chi tiết đánh giá</vt:lpstr>
      <vt:lpstr>4.3. Chi tiết đánh giá</vt:lpstr>
      <vt:lpstr>4.3. Chi tiết đánh giá</vt:lpstr>
      <vt:lpstr>4.3. Chi tiết đánh giá</vt:lpstr>
      <vt:lpstr>4.3. Chi tiết đánh giá</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Hoang Xuan Son 20224896</cp:lastModifiedBy>
  <cp:revision>26</cp:revision>
  <dcterms:created xsi:type="dcterms:W3CDTF">2021-05-28T04:32:29Z</dcterms:created>
  <dcterms:modified xsi:type="dcterms:W3CDTF">2025-05-19T07:29:36Z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0x010100FC198DC525AB0C498E66E801E0990E33</vt:lpwstr>
  </property>
</Properties>
</file>